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39" d="100"/>
          <a:sy n="39" d="100"/>
        </p:scale>
        <p:origin x="-138" y="-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17972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38343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0947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423418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01596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04142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94823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28395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99370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4696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719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325438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972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413790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12040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73399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FFB77-5EFE-42AC-90F0-CEA370A1032D}" type="datetimeFigureOut">
              <a:rPr lang="sl-SI" smtClean="0"/>
              <a:pPr/>
              <a:t>9.1.2017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CC6B3C-A329-4DEB-8033-F13B2596E0B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32556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66918" y="2930012"/>
            <a:ext cx="8534399" cy="2615381"/>
          </a:xfrm>
        </p:spPr>
        <p:txBody>
          <a:bodyPr>
            <a:normAutofit fontScale="90000"/>
          </a:bodyPr>
          <a:lstStyle/>
          <a:p>
            <a:r>
              <a:rPr lang="sl-SI" dirty="0"/>
              <a:t> 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/>
              <a:t/>
            </a:r>
            <a:br>
              <a:rPr lang="sl-SI" dirty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/>
              <a:t/>
            </a:r>
            <a:br>
              <a:rPr lang="sl-SI" dirty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Izkoriščanje pripravnikov in pripravnic v gostinstvu in turizmu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66918" y="5702711"/>
            <a:ext cx="4896464" cy="924232"/>
          </a:xfrm>
        </p:spPr>
        <p:txBody>
          <a:bodyPr>
            <a:normAutofit/>
          </a:bodyPr>
          <a:lstStyle/>
          <a:p>
            <a:r>
              <a:rPr lang="sl-SI" sz="2400" dirty="0" smtClean="0">
                <a:solidFill>
                  <a:schemeClr val="tx1"/>
                </a:solidFill>
              </a:rPr>
              <a:t>Sindikat Mladi plus</a:t>
            </a:r>
            <a:endParaRPr lang="sl-SI" sz="2400" dirty="0">
              <a:solidFill>
                <a:schemeClr val="tx1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1885" y="134338"/>
            <a:ext cx="3018502" cy="289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083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1921" y="383105"/>
            <a:ext cx="7030065" cy="595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882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439" y="183557"/>
            <a:ext cx="6992126" cy="643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873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Kaj se je zgodilo?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344128" y="1580486"/>
            <a:ext cx="10245213" cy="3768263"/>
          </a:xfrm>
        </p:spPr>
        <p:txBody>
          <a:bodyPr/>
          <a:lstStyle/>
          <a:p>
            <a:pPr marL="0" indent="0">
              <a:buNone/>
            </a:pP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Študenti iz Srbije opravljajo obvezno študijsko prakso v Sloveniji;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Podpisovanje (nelegalnih) tripartitnih oz. </a:t>
            </a:r>
            <a:r>
              <a:rPr lang="sl-SI" dirty="0" err="1" smtClean="0">
                <a:solidFill>
                  <a:schemeClr val="tx1"/>
                </a:solidFill>
              </a:rPr>
              <a:t>bipartitnih</a:t>
            </a:r>
            <a:r>
              <a:rPr lang="sl-SI" dirty="0" smtClean="0">
                <a:solidFill>
                  <a:schemeClr val="tx1"/>
                </a:solidFill>
              </a:rPr>
              <a:t> pogodb;</a:t>
            </a:r>
          </a:p>
          <a:p>
            <a:pPr marL="0" indent="0">
              <a:buNone/>
            </a:pPr>
            <a:r>
              <a:rPr lang="sl-SI" dirty="0">
                <a:solidFill>
                  <a:schemeClr val="tx1"/>
                </a:solidFill>
              </a:rPr>
              <a:t> </a:t>
            </a:r>
            <a:r>
              <a:rPr lang="sl-SI" dirty="0" smtClean="0">
                <a:solidFill>
                  <a:schemeClr val="tx1"/>
                </a:solidFill>
              </a:rPr>
              <a:t>    - delodajalci, srbske fakultete in slovenske fakultete, oz. delodajalci in srbske fakultete.</a:t>
            </a:r>
          </a:p>
          <a:p>
            <a:pPr marL="0" indent="0">
              <a:buNone/>
            </a:pPr>
            <a:endParaRPr lang="sl-SI" dirty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Posredovanje Sindikata Mladi plus in Sindikata GIT;</a:t>
            </a:r>
          </a:p>
          <a:p>
            <a:r>
              <a:rPr lang="sl-SI" dirty="0">
                <a:solidFill>
                  <a:schemeClr val="tx1"/>
                </a:solidFill>
              </a:rPr>
              <a:t>o</a:t>
            </a:r>
            <a:r>
              <a:rPr lang="sl-SI" dirty="0" smtClean="0">
                <a:solidFill>
                  <a:schemeClr val="tx1"/>
                </a:solidFill>
              </a:rPr>
              <a:t>bveščanje in sodelovanje s pristojnim ministrstvom in IRSD;</a:t>
            </a:r>
          </a:p>
          <a:p>
            <a:r>
              <a:rPr lang="sl-SI" dirty="0">
                <a:solidFill>
                  <a:schemeClr val="tx1"/>
                </a:solidFill>
              </a:rPr>
              <a:t>d</a:t>
            </a:r>
            <a:r>
              <a:rPr lang="sl-SI" dirty="0" smtClean="0">
                <a:solidFill>
                  <a:schemeClr val="tx1"/>
                </a:solidFill>
              </a:rPr>
              <a:t>ogovor o obsežni akciji IRSD;</a:t>
            </a:r>
          </a:p>
          <a:p>
            <a:endParaRPr lang="sl-SI" dirty="0" smtClean="0"/>
          </a:p>
          <a:p>
            <a:endParaRPr lang="sl-SI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403811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496163" cy="599768"/>
          </a:xfrm>
        </p:spPr>
        <p:txBody>
          <a:bodyPr>
            <a:normAutofit fontScale="90000"/>
          </a:bodyPr>
          <a:lstStyle/>
          <a:p>
            <a:pPr algn="ctr"/>
            <a:r>
              <a:rPr lang="sl-SI" dirty="0" smtClean="0"/>
              <a:t>Rezultati akcije?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3051824" y="2481007"/>
            <a:ext cx="3747182" cy="1815690"/>
          </a:xfrm>
        </p:spPr>
        <p:txBody>
          <a:bodyPr/>
          <a:lstStyle/>
          <a:p>
            <a:r>
              <a:rPr lang="sl-SI" dirty="0" smtClean="0">
                <a:solidFill>
                  <a:schemeClr val="tx1"/>
                </a:solidFill>
              </a:rPr>
              <a:t>Delno poročilo IRSD;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nezadovoljivi rezultati;</a:t>
            </a:r>
          </a:p>
          <a:p>
            <a:r>
              <a:rPr lang="sl-SI" dirty="0">
                <a:solidFill>
                  <a:schemeClr val="tx1"/>
                </a:solidFill>
              </a:rPr>
              <a:t>č</a:t>
            </a:r>
            <a:r>
              <a:rPr lang="sl-SI" dirty="0" smtClean="0">
                <a:solidFill>
                  <a:schemeClr val="tx1"/>
                </a:solidFill>
              </a:rPr>
              <a:t>akamo na končno poročilo IRSD</a:t>
            </a:r>
            <a:endParaRPr lang="sl-S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810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8206" y="570271"/>
            <a:ext cx="9154924" cy="1320800"/>
          </a:xfrm>
        </p:spPr>
        <p:txBody>
          <a:bodyPr/>
          <a:lstStyle/>
          <a:p>
            <a:r>
              <a:rPr lang="sl-SI" dirty="0" smtClean="0"/>
              <a:t>Akcija Sindikata Mladi plus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1277" y="1740311"/>
            <a:ext cx="8762725" cy="4301052"/>
          </a:xfrm>
        </p:spPr>
        <p:txBody>
          <a:bodyPr>
            <a:normAutofit/>
          </a:bodyPr>
          <a:lstStyle/>
          <a:p>
            <a:r>
              <a:rPr lang="sl-SI" dirty="0" smtClean="0">
                <a:solidFill>
                  <a:schemeClr val="tx1"/>
                </a:solidFill>
              </a:rPr>
              <a:t>V Portorožu smo poiskali srbske študente in študentke;</a:t>
            </a:r>
          </a:p>
          <a:p>
            <a:r>
              <a:rPr lang="sl-SI" dirty="0">
                <a:solidFill>
                  <a:schemeClr val="tx1"/>
                </a:solidFill>
              </a:rPr>
              <a:t>g</a:t>
            </a:r>
            <a:r>
              <a:rPr lang="sl-SI" dirty="0" smtClean="0">
                <a:solidFill>
                  <a:schemeClr val="tx1"/>
                </a:solidFill>
              </a:rPr>
              <a:t>ovorili smo s 4 (potrdili so nam, da jih v hotelskem kompleksu dela najmanj 15);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Povedali so nam:</a:t>
            </a:r>
          </a:p>
          <a:p>
            <a:pPr marL="0" indent="0">
              <a:buNone/>
            </a:pPr>
            <a:r>
              <a:rPr lang="sl-SI" dirty="0">
                <a:solidFill>
                  <a:schemeClr val="tx1"/>
                </a:solidFill>
              </a:rPr>
              <a:t> </a:t>
            </a:r>
            <a:r>
              <a:rPr lang="sl-SI" dirty="0" smtClean="0">
                <a:solidFill>
                  <a:schemeClr val="tx1"/>
                </a:solidFill>
              </a:rPr>
              <a:t>    - različne možnosti </a:t>
            </a:r>
            <a:r>
              <a:rPr lang="sl-SI" dirty="0">
                <a:solidFill>
                  <a:schemeClr val="tx1"/>
                </a:solidFill>
              </a:rPr>
              <a:t>za opravljanje </a:t>
            </a:r>
            <a:r>
              <a:rPr lang="sl-SI" dirty="0" smtClean="0">
                <a:solidFill>
                  <a:schemeClr val="tx1"/>
                </a:solidFill>
              </a:rPr>
              <a:t>prakse (</a:t>
            </a:r>
            <a:r>
              <a:rPr lang="sl-SI" dirty="0">
                <a:solidFill>
                  <a:schemeClr val="tx1"/>
                </a:solidFill>
              </a:rPr>
              <a:t>tako v Srbiji, kot v drugih državah</a:t>
            </a:r>
            <a:r>
              <a:rPr lang="sl-SI" dirty="0" smtClean="0">
                <a:solidFill>
                  <a:schemeClr val="tx1"/>
                </a:solidFill>
              </a:rPr>
              <a:t>),</a:t>
            </a:r>
          </a:p>
          <a:p>
            <a:pPr marL="0" indent="0">
              <a:buNone/>
            </a:pPr>
            <a:r>
              <a:rPr lang="sl-SI" dirty="0">
                <a:solidFill>
                  <a:schemeClr val="tx1"/>
                </a:solidFill>
              </a:rPr>
              <a:t> </a:t>
            </a:r>
            <a:r>
              <a:rPr lang="sl-SI" dirty="0" smtClean="0">
                <a:solidFill>
                  <a:schemeClr val="tx1"/>
                </a:solidFill>
              </a:rPr>
              <a:t>    - ob </a:t>
            </a:r>
            <a:r>
              <a:rPr lang="sl-SI" dirty="0">
                <a:solidFill>
                  <a:schemeClr val="tx1"/>
                </a:solidFill>
              </a:rPr>
              <a:t>prijavi </a:t>
            </a:r>
            <a:r>
              <a:rPr lang="sl-SI" dirty="0" smtClean="0">
                <a:solidFill>
                  <a:schemeClr val="tx1"/>
                </a:solidFill>
              </a:rPr>
              <a:t>so vedeli</a:t>
            </a:r>
            <a:r>
              <a:rPr lang="sl-SI" dirty="0">
                <a:solidFill>
                  <a:schemeClr val="tx1"/>
                </a:solidFill>
              </a:rPr>
              <a:t>, da bodo delali za 1€ na uro. </a:t>
            </a:r>
          </a:p>
          <a:p>
            <a:r>
              <a:rPr lang="sl-SI" dirty="0">
                <a:solidFill>
                  <a:schemeClr val="tx1"/>
                </a:solidFill>
              </a:rPr>
              <a:t>študenti niso dobili niti tega obljubljenega plačila – ne glede na dan dela so namreč na uro prejeli le 1€. </a:t>
            </a: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>
                <a:solidFill>
                  <a:schemeClr val="tx1"/>
                </a:solidFill>
              </a:rPr>
              <a:t>d</a:t>
            </a:r>
            <a:r>
              <a:rPr lang="sl-SI" dirty="0" smtClean="0">
                <a:solidFill>
                  <a:schemeClr val="tx1"/>
                </a:solidFill>
              </a:rPr>
              <a:t>ruga </a:t>
            </a:r>
            <a:r>
              <a:rPr lang="sl-SI" dirty="0">
                <a:solidFill>
                  <a:schemeClr val="tx1"/>
                </a:solidFill>
              </a:rPr>
              <a:t>sporna točka pa je opomba, da gre za plačilo v skladu z zakonodajo v Sloveniji – ni namreč jasno, na kateri del zakonodaje naj bi se ta opomba nanašala. </a:t>
            </a:r>
          </a:p>
        </p:txBody>
      </p:sp>
    </p:spTree>
    <p:extLst>
      <p:ext uri="{BB962C8B-B14F-4D97-AF65-F5344CB8AC3E}">
        <p14:creationId xmlns:p14="http://schemas.microsoft.com/office/powerpoint/2010/main" xmlns="" val="152812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Akcija Sindikata Mladi plus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677334" y="1691149"/>
            <a:ext cx="8596668" cy="4350214"/>
          </a:xfrm>
        </p:spPr>
        <p:txBody>
          <a:bodyPr>
            <a:normAutofit/>
          </a:bodyPr>
          <a:lstStyle/>
          <a:p>
            <a:r>
              <a:rPr lang="sl-SI" dirty="0" smtClean="0">
                <a:solidFill>
                  <a:schemeClr val="tx1"/>
                </a:solidFill>
              </a:rPr>
              <a:t>Delo študentov </a:t>
            </a:r>
            <a:r>
              <a:rPr lang="sl-SI" dirty="0">
                <a:solidFill>
                  <a:schemeClr val="tx1"/>
                </a:solidFill>
              </a:rPr>
              <a:t>iz Srbije </a:t>
            </a:r>
            <a:r>
              <a:rPr lang="sl-SI" dirty="0" smtClean="0">
                <a:solidFill>
                  <a:schemeClr val="tx1"/>
                </a:solidFill>
              </a:rPr>
              <a:t>vsebuje nekatere </a:t>
            </a:r>
            <a:r>
              <a:rPr lang="sl-SI" dirty="0">
                <a:solidFill>
                  <a:schemeClr val="tx1"/>
                </a:solidFill>
              </a:rPr>
              <a:t>značilnosti, zaradi </a:t>
            </a:r>
            <a:r>
              <a:rPr lang="sl-SI" dirty="0" smtClean="0">
                <a:solidFill>
                  <a:schemeClr val="tx1"/>
                </a:solidFill>
              </a:rPr>
              <a:t>katerih menimo</a:t>
            </a:r>
            <a:r>
              <a:rPr lang="sl-SI" dirty="0">
                <a:solidFill>
                  <a:schemeClr val="tx1"/>
                </a:solidFill>
              </a:rPr>
              <a:t>, da bi morali biti plačani v skladu z zakonodajo na področju študentskega dela. 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Delajo </a:t>
            </a:r>
            <a:r>
              <a:rPr lang="sl-SI" dirty="0">
                <a:solidFill>
                  <a:schemeClr val="tx1"/>
                </a:solidFill>
              </a:rPr>
              <a:t>s študenti iz Slovenije, pri istih delodajalcih, in opravljajo enaka dela, vendar so študenti iz Slovenije plačani nekajkrat več. </a:t>
            </a:r>
          </a:p>
          <a:p>
            <a:r>
              <a:rPr lang="sl-SI" dirty="0">
                <a:solidFill>
                  <a:schemeClr val="tx1"/>
                </a:solidFill>
              </a:rPr>
              <a:t>Srbski študenti tudi nimajo mentorjev, ki bi jih pri delu učili in usmerjali, tako da bi težko na podlagi tega sklepali, da gre bolj kot za delo za dodatno izobraževanje. 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Opravljajo </a:t>
            </a:r>
            <a:r>
              <a:rPr lang="sl-SI" dirty="0">
                <a:solidFill>
                  <a:schemeClr val="tx1"/>
                </a:solidFill>
              </a:rPr>
              <a:t>popolnoma enako delo kot drugi študenti v hotelih, edina razlika je v plačilu, kar je vidika mednarodnih standardov dela popolnoma nesprejemljivo.</a:t>
            </a:r>
          </a:p>
          <a:p>
            <a:r>
              <a:rPr lang="sl-SI" dirty="0">
                <a:solidFill>
                  <a:schemeClr val="tx1"/>
                </a:solidFill>
              </a:rPr>
              <a:t>Mladi tudi nimajo podpisane nikakršne pogodbe z delodajalci, s tem pa tudi ne pravnega varstva (npr. v primeru neizplačil).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2931617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>
                <a:solidFill>
                  <a:schemeClr val="tx1"/>
                </a:solidFill>
              </a:rPr>
              <a:t>Gostinstvo in turizem je namreč panoga, kjer je </a:t>
            </a:r>
            <a:r>
              <a:rPr lang="sl-SI" dirty="0" smtClean="0">
                <a:solidFill>
                  <a:schemeClr val="tx1"/>
                </a:solidFill>
              </a:rPr>
              <a:t>veliko nezakonitih </a:t>
            </a:r>
            <a:r>
              <a:rPr lang="sl-SI" dirty="0">
                <a:solidFill>
                  <a:schemeClr val="tx1"/>
                </a:solidFill>
              </a:rPr>
              <a:t>oblik dela, katerih žrtve so predvsem </a:t>
            </a:r>
            <a:r>
              <a:rPr lang="sl-SI" dirty="0" smtClean="0">
                <a:solidFill>
                  <a:schemeClr val="tx1"/>
                </a:solidFill>
              </a:rPr>
              <a:t>mladi.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Zaradi trenda </a:t>
            </a:r>
            <a:r>
              <a:rPr lang="sl-SI" dirty="0">
                <a:solidFill>
                  <a:schemeClr val="tx1"/>
                </a:solidFill>
              </a:rPr>
              <a:t>rasti panoge in posledično povečanega obsega dela, </a:t>
            </a:r>
            <a:r>
              <a:rPr lang="sl-SI" dirty="0" smtClean="0">
                <a:solidFill>
                  <a:schemeClr val="tx1"/>
                </a:solidFill>
              </a:rPr>
              <a:t>se povečuje </a:t>
            </a:r>
            <a:r>
              <a:rPr lang="sl-SI" dirty="0">
                <a:solidFill>
                  <a:schemeClr val="tx1"/>
                </a:solidFill>
              </a:rPr>
              <a:t>pritisk na zaposlene in </a:t>
            </a:r>
            <a:r>
              <a:rPr lang="sl-SI" dirty="0" smtClean="0">
                <a:solidFill>
                  <a:schemeClr val="tx1"/>
                </a:solidFill>
              </a:rPr>
              <a:t>s tem se pojavljajo „inovativne“ rešitve </a:t>
            </a:r>
            <a:r>
              <a:rPr lang="sl-SI" dirty="0">
                <a:solidFill>
                  <a:schemeClr val="tx1"/>
                </a:solidFill>
              </a:rPr>
              <a:t>s strani nekaterih </a:t>
            </a:r>
            <a:r>
              <a:rPr lang="sl-SI" dirty="0" smtClean="0">
                <a:solidFill>
                  <a:schemeClr val="tx1"/>
                </a:solidFill>
              </a:rPr>
              <a:t>delodajalcev.</a:t>
            </a:r>
          </a:p>
          <a:p>
            <a:r>
              <a:rPr lang="sl-SI" dirty="0">
                <a:solidFill>
                  <a:schemeClr val="tx1"/>
                </a:solidFill>
              </a:rPr>
              <a:t>P</a:t>
            </a:r>
            <a:r>
              <a:rPr lang="sl-SI" dirty="0" smtClean="0">
                <a:solidFill>
                  <a:schemeClr val="tx1"/>
                </a:solidFill>
              </a:rPr>
              <a:t>omanjkanje </a:t>
            </a:r>
            <a:r>
              <a:rPr lang="sl-SI" dirty="0">
                <a:solidFill>
                  <a:schemeClr val="tx1"/>
                </a:solidFill>
              </a:rPr>
              <a:t>kuharjev in natakarjev tudi velik problem celotne Evrope, saj se zaradi specifike dela in delovnega časa, mladi ne odločajo več za kariero v tej panogi. </a:t>
            </a: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Zakaj?</a:t>
            </a:r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224605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>
                <a:solidFill>
                  <a:schemeClr val="tx1"/>
                </a:solidFill>
              </a:rPr>
              <a:t>Če pogledamo našo državo, je povprečna plača v gostinstvu v Sloveniji po podatkih Statističnega urada RS konstantno najnižja glede na ostale </a:t>
            </a:r>
            <a:r>
              <a:rPr lang="sl-SI" dirty="0" smtClean="0">
                <a:solidFill>
                  <a:schemeClr val="tx1"/>
                </a:solidFill>
              </a:rPr>
              <a:t>panoge.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„Nevidna </a:t>
            </a:r>
            <a:r>
              <a:rPr lang="sl-SI" dirty="0">
                <a:solidFill>
                  <a:schemeClr val="tx1"/>
                </a:solidFill>
              </a:rPr>
              <a:t>roka </a:t>
            </a:r>
            <a:r>
              <a:rPr lang="sl-SI" dirty="0" smtClean="0">
                <a:solidFill>
                  <a:schemeClr val="tx1"/>
                </a:solidFill>
              </a:rPr>
              <a:t>trga“ </a:t>
            </a:r>
            <a:r>
              <a:rPr lang="sl-SI" dirty="0">
                <a:solidFill>
                  <a:schemeClr val="tx1"/>
                </a:solidFill>
              </a:rPr>
              <a:t>ne deluje in kadrovski primanjkljaj ne vpliva na povečanje cene dela. </a:t>
            </a: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„Kadra je premalo“, delo </a:t>
            </a:r>
            <a:r>
              <a:rPr lang="sl-SI" dirty="0">
                <a:solidFill>
                  <a:schemeClr val="tx1"/>
                </a:solidFill>
              </a:rPr>
              <a:t>opravljajo tudi delavci iz drugih držav. </a:t>
            </a: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err="1" smtClean="0">
                <a:solidFill>
                  <a:schemeClr val="tx1"/>
                </a:solidFill>
              </a:rPr>
              <a:t>Podplačan</a:t>
            </a:r>
            <a:r>
              <a:rPr lang="sl-SI" dirty="0">
                <a:solidFill>
                  <a:schemeClr val="tx1"/>
                </a:solidFill>
              </a:rPr>
              <a:t>, pretirano obremenjen delavec brez znanja jezika države, v kateri je, pa seveda vpliva tudi na nižanje kakovosti storitve turizma, ki je vse pomembnejša panoga regije. </a:t>
            </a:r>
            <a:endParaRPr lang="sl-SI" dirty="0" smtClean="0">
              <a:solidFill>
                <a:schemeClr val="tx1"/>
              </a:solidFill>
            </a:endParaRPr>
          </a:p>
          <a:p>
            <a:r>
              <a:rPr lang="sl-SI" dirty="0" smtClean="0">
                <a:solidFill>
                  <a:schemeClr val="tx1"/>
                </a:solidFill>
              </a:rPr>
              <a:t>Skupaj </a:t>
            </a:r>
            <a:r>
              <a:rPr lang="sl-SI" dirty="0">
                <a:solidFill>
                  <a:schemeClr val="tx1"/>
                </a:solidFill>
              </a:rPr>
              <a:t>z </a:t>
            </a:r>
            <a:r>
              <a:rPr lang="sl-SI" dirty="0" err="1">
                <a:solidFill>
                  <a:schemeClr val="tx1"/>
                </a:solidFill>
              </a:rPr>
              <a:t>prekarnimi</a:t>
            </a:r>
            <a:r>
              <a:rPr lang="sl-SI" dirty="0">
                <a:solidFill>
                  <a:schemeClr val="tx1"/>
                </a:solidFill>
              </a:rPr>
              <a:t> oblikami dela, </a:t>
            </a:r>
            <a:r>
              <a:rPr lang="sl-SI" dirty="0" smtClean="0">
                <a:solidFill>
                  <a:schemeClr val="tx1"/>
                </a:solidFill>
              </a:rPr>
              <a:t>take </a:t>
            </a:r>
            <a:r>
              <a:rPr lang="sl-SI" dirty="0">
                <a:solidFill>
                  <a:schemeClr val="tx1"/>
                </a:solidFill>
              </a:rPr>
              <a:t>oblike dela izkrivljajo trg dela na področju gostinstva </a:t>
            </a:r>
            <a:r>
              <a:rPr lang="sl-SI" dirty="0" smtClean="0">
                <a:solidFill>
                  <a:schemeClr val="tx1"/>
                </a:solidFill>
              </a:rPr>
              <a:t>in turizma. </a:t>
            </a:r>
            <a:endParaRPr lang="sl-S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896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\\racun\users\TeaJ\Documents\Prekarnost\STOP KRŠITVAM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7292" y="1993797"/>
            <a:ext cx="6687779" cy="28240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87209850"/>
      </p:ext>
    </p:extLst>
  </p:cSld>
  <p:clrMapOvr>
    <a:masterClrMapping/>
  </p:clrMapOvr>
</p:sld>
</file>

<file path=ppt/theme/theme1.xml><?xml version="1.0" encoding="utf-8"?>
<a:theme xmlns:a="http://schemas.openxmlformats.org/drawingml/2006/main" name="Gladko">
  <a:themeElements>
    <a:clrScheme name="Rdeča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Gladk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adk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525</Words>
  <Application>Microsoft Office PowerPoint</Application>
  <PresentationFormat>Po meri</PresentationFormat>
  <Paragraphs>39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1" baseType="lpstr">
      <vt:lpstr>Gladko</vt:lpstr>
      <vt:lpstr>      Izkoriščanje pripravnikov in pripravnic v gostinstvu in turizmu</vt:lpstr>
      <vt:lpstr>Diapozitiv 2</vt:lpstr>
      <vt:lpstr>Diapozitiv 3</vt:lpstr>
      <vt:lpstr>Kaj se je zgodilo?</vt:lpstr>
      <vt:lpstr>Rezultati akcije?</vt:lpstr>
      <vt:lpstr>Akcija Sindikata Mladi plus</vt:lpstr>
      <vt:lpstr>Akcija Sindikata Mladi plus</vt:lpstr>
      <vt:lpstr>Diapozitiv 8</vt:lpstr>
      <vt:lpstr>Diapozitiv 9</vt:lpstr>
      <vt:lpstr>Diapozitiv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Izkoriščanje pripravnikov/pripravnic v gostinstvu in turizmu</dc:title>
  <dc:creator>Želimir Stanič - ZSSS</dc:creator>
  <cp:lastModifiedBy>Geisha</cp:lastModifiedBy>
  <cp:revision>10</cp:revision>
  <dcterms:created xsi:type="dcterms:W3CDTF">2016-11-09T10:14:18Z</dcterms:created>
  <dcterms:modified xsi:type="dcterms:W3CDTF">2017-01-09T11:07:35Z</dcterms:modified>
</cp:coreProperties>
</file>