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charts/colors6.xml" ContentType="application/vnd.ms-office.chartcolor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charts/style6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  <Override PartName="/ppt/charts/style4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0" r:id="rId2"/>
    <p:sldId id="291" r:id="rId3"/>
    <p:sldId id="292" r:id="rId4"/>
    <p:sldId id="293" r:id="rId5"/>
    <p:sldId id="302" r:id="rId6"/>
    <p:sldId id="294" r:id="rId7"/>
    <p:sldId id="299" r:id="rId8"/>
    <p:sldId id="313" r:id="rId9"/>
    <p:sldId id="306" r:id="rId10"/>
    <p:sldId id="307" r:id="rId11"/>
    <p:sldId id="308" r:id="rId12"/>
    <p:sldId id="314" r:id="rId13"/>
    <p:sldId id="309" r:id="rId14"/>
    <p:sldId id="315" r:id="rId15"/>
    <p:sldId id="310" r:id="rId16"/>
    <p:sldId id="311" r:id="rId17"/>
    <p:sldId id="312" r:id="rId18"/>
  </p:sldIdLst>
  <p:sldSz cx="9144000" cy="6858000" type="screen4x3"/>
  <p:notesSz cx="6735763" cy="98663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6425"/>
    <a:srgbClr val="FF9933"/>
    <a:srgbClr val="FF0066"/>
    <a:srgbClr val="FF33CC"/>
    <a:srgbClr val="FF6600"/>
    <a:srgbClr val="CC6600"/>
    <a:srgbClr val="FF0000"/>
    <a:srgbClr val="996600"/>
    <a:srgbClr val="990033"/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41" d="100"/>
          <a:sy n="41" d="100"/>
        </p:scale>
        <p:origin x="-114" y="-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6" d="100"/>
        <a:sy n="9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G:\Dropbox\Work\Novodobno%20su&#382;enjstvo%202016\Podatki\lfsq_agan%20(aktivni%2015-64)%20-%20vse%20oblike%20flex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Delovni_list_programa_Microsoft_Office_Excel1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oleObject" Target="file:///G:\Dropbox\Work\Manchester%20-%20Prekariat\Poro&#269;ilo\Podatki%20SLO\decili%20dohodka%20po%20part-time,%20fixed-term%20zaposlitvah%20slo%20lfs%202011.xlsx" TargetMode="External"/><Relationship Id="rId1" Type="http://schemas.openxmlformats.org/officeDocument/2006/relationships/themeOverride" Target="../theme/themeOverride1.xml"/><Relationship Id="rId4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oleObject" Target="file:///G:\Dropbox\Work\Manchester%20-%20Prekariat\Poro&#269;ilo\Podatki%20SLO\decili%20dohodka%20po%20part-time,%20fixed-term%20zaposlitvah%20slo%20lfs%202011.xlsx" TargetMode="External"/><Relationship Id="rId1" Type="http://schemas.openxmlformats.org/officeDocument/2006/relationships/themeOverride" Target="../theme/themeOverride2.xml"/><Relationship Id="rId4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Delovni_list_programa_Microsoft_Office_Excel2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G:\Dropbox\Work\Novodobno%20su&#382;enjstvo%202016\Podatki\lfsq_etpga(2)%20temporary%2015-24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G:\DOWN\ilc_iw01%20(inwork%20poverty%2015-24).xls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Delovni_list_programa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Sheet3!$D$3</c:f>
              <c:strCache>
                <c:ptCount val="1"/>
                <c:pt idx="0">
                  <c:v>skrajšani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Sheet3!$C$4:$C$37</c:f>
              <c:strCache>
                <c:ptCount val="34"/>
                <c:pt idx="0">
                  <c:v>Netherlands</c:v>
                </c:pt>
                <c:pt idx="1">
                  <c:v>Switzerland</c:v>
                </c:pt>
                <c:pt idx="2">
                  <c:v>Austria</c:v>
                </c:pt>
                <c:pt idx="3">
                  <c:v>Denmark</c:v>
                </c:pt>
                <c:pt idx="4">
                  <c:v>Germany</c:v>
                </c:pt>
                <c:pt idx="5">
                  <c:v>Norway</c:v>
                </c:pt>
                <c:pt idx="6">
                  <c:v>UK</c:v>
                </c:pt>
                <c:pt idx="7">
                  <c:v>Belgium</c:v>
                </c:pt>
                <c:pt idx="8">
                  <c:v>Sweden</c:v>
                </c:pt>
                <c:pt idx="9">
                  <c:v>Ireland</c:v>
                </c:pt>
                <c:pt idx="10">
                  <c:v>Iceland</c:v>
                </c:pt>
                <c:pt idx="11">
                  <c:v>EU (28)</c:v>
                </c:pt>
                <c:pt idx="12">
                  <c:v>Luxembourg</c:v>
                </c:pt>
                <c:pt idx="13">
                  <c:v>France</c:v>
                </c:pt>
                <c:pt idx="14">
                  <c:v>Italy</c:v>
                </c:pt>
                <c:pt idx="15">
                  <c:v>Spain</c:v>
                </c:pt>
                <c:pt idx="16">
                  <c:v>Finland</c:v>
                </c:pt>
                <c:pt idx="17">
                  <c:v>Malta</c:v>
                </c:pt>
                <c:pt idx="18">
                  <c:v>Cyprus</c:v>
                </c:pt>
                <c:pt idx="19">
                  <c:v>Turkey</c:v>
                </c:pt>
                <c:pt idx="20">
                  <c:v>Estonia</c:v>
                </c:pt>
                <c:pt idx="21">
                  <c:v>Greece</c:v>
                </c:pt>
                <c:pt idx="22">
                  <c:v>Portugal</c:v>
                </c:pt>
                <c:pt idx="23">
                  <c:v>Slovenia</c:v>
                </c:pt>
                <c:pt idx="24">
                  <c:v>Latvia</c:v>
                </c:pt>
                <c:pt idx="25">
                  <c:v>Romania</c:v>
                </c:pt>
                <c:pt idx="26">
                  <c:v>Lithuania</c:v>
                </c:pt>
                <c:pt idx="27">
                  <c:v>Poland</c:v>
                </c:pt>
                <c:pt idx="28">
                  <c:v>Croatia</c:v>
                </c:pt>
                <c:pt idx="29">
                  <c:v>Slovakia</c:v>
                </c:pt>
                <c:pt idx="30">
                  <c:v>Czech Republic</c:v>
                </c:pt>
                <c:pt idx="31">
                  <c:v>Hungary</c:v>
                </c:pt>
                <c:pt idx="32">
                  <c:v>FYRM</c:v>
                </c:pt>
                <c:pt idx="33">
                  <c:v>Bulgaria</c:v>
                </c:pt>
              </c:strCache>
            </c:strRef>
          </c:cat>
          <c:val>
            <c:numRef>
              <c:f>Sheet3!$D$4:$D$37</c:f>
              <c:numCache>
                <c:formatCode>#,##0.0</c:formatCode>
                <c:ptCount val="34"/>
                <c:pt idx="0">
                  <c:v>49.8</c:v>
                </c:pt>
                <c:pt idx="1">
                  <c:v>36.6</c:v>
                </c:pt>
                <c:pt idx="2">
                  <c:v>27.9</c:v>
                </c:pt>
                <c:pt idx="3">
                  <c:v>27.1</c:v>
                </c:pt>
                <c:pt idx="4">
                  <c:v>26.8</c:v>
                </c:pt>
                <c:pt idx="5">
                  <c:v>26.6</c:v>
                </c:pt>
                <c:pt idx="6">
                  <c:v>25.3</c:v>
                </c:pt>
                <c:pt idx="7">
                  <c:v>24.8</c:v>
                </c:pt>
                <c:pt idx="8">
                  <c:v>24.1</c:v>
                </c:pt>
                <c:pt idx="9">
                  <c:v>22.2</c:v>
                </c:pt>
                <c:pt idx="10">
                  <c:v>21.7</c:v>
                </c:pt>
                <c:pt idx="11">
                  <c:v>19.600000000000001</c:v>
                </c:pt>
                <c:pt idx="12">
                  <c:v>19.5</c:v>
                </c:pt>
                <c:pt idx="13">
                  <c:v>18.5</c:v>
                </c:pt>
                <c:pt idx="14">
                  <c:v>18.399999999999999</c:v>
                </c:pt>
                <c:pt idx="15">
                  <c:v>15.2</c:v>
                </c:pt>
                <c:pt idx="16">
                  <c:v>14.9</c:v>
                </c:pt>
                <c:pt idx="17">
                  <c:v>14.3</c:v>
                </c:pt>
                <c:pt idx="18">
                  <c:v>13.3</c:v>
                </c:pt>
                <c:pt idx="19">
                  <c:v>10.200000000000001</c:v>
                </c:pt>
                <c:pt idx="20">
                  <c:v>10</c:v>
                </c:pt>
                <c:pt idx="21">
                  <c:v>9.8000000000000007</c:v>
                </c:pt>
                <c:pt idx="22">
                  <c:v>9.4</c:v>
                </c:pt>
                <c:pt idx="23">
                  <c:v>9.3000000000000007</c:v>
                </c:pt>
                <c:pt idx="24">
                  <c:v>7.8</c:v>
                </c:pt>
                <c:pt idx="25">
                  <c:v>7.6</c:v>
                </c:pt>
                <c:pt idx="26">
                  <c:v>7.5</c:v>
                </c:pt>
                <c:pt idx="27">
                  <c:v>6.3</c:v>
                </c:pt>
                <c:pt idx="28">
                  <c:v>6</c:v>
                </c:pt>
                <c:pt idx="29">
                  <c:v>5.8</c:v>
                </c:pt>
                <c:pt idx="30">
                  <c:v>5.6</c:v>
                </c:pt>
                <c:pt idx="31">
                  <c:v>4.9000000000000004</c:v>
                </c:pt>
                <c:pt idx="32">
                  <c:v>4.3</c:v>
                </c:pt>
                <c:pt idx="33">
                  <c:v>2.1</c:v>
                </c:pt>
              </c:numCache>
            </c:numRef>
          </c:val>
        </c:ser>
        <c:ser>
          <c:idx val="1"/>
          <c:order val="1"/>
          <c:tx>
            <c:strRef>
              <c:f>Sheet3!$E$3</c:f>
              <c:strCache>
                <c:ptCount val="1"/>
                <c:pt idx="0">
                  <c:v>določen čas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Sheet3!$C$4:$C$37</c:f>
              <c:strCache>
                <c:ptCount val="34"/>
                <c:pt idx="0">
                  <c:v>Netherlands</c:v>
                </c:pt>
                <c:pt idx="1">
                  <c:v>Switzerland</c:v>
                </c:pt>
                <c:pt idx="2">
                  <c:v>Austria</c:v>
                </c:pt>
                <c:pt idx="3">
                  <c:v>Denmark</c:v>
                </c:pt>
                <c:pt idx="4">
                  <c:v>Germany</c:v>
                </c:pt>
                <c:pt idx="5">
                  <c:v>Norway</c:v>
                </c:pt>
                <c:pt idx="6">
                  <c:v>UK</c:v>
                </c:pt>
                <c:pt idx="7">
                  <c:v>Belgium</c:v>
                </c:pt>
                <c:pt idx="8">
                  <c:v>Sweden</c:v>
                </c:pt>
                <c:pt idx="9">
                  <c:v>Ireland</c:v>
                </c:pt>
                <c:pt idx="10">
                  <c:v>Iceland</c:v>
                </c:pt>
                <c:pt idx="11">
                  <c:v>EU (28)</c:v>
                </c:pt>
                <c:pt idx="12">
                  <c:v>Luxembourg</c:v>
                </c:pt>
                <c:pt idx="13">
                  <c:v>France</c:v>
                </c:pt>
                <c:pt idx="14">
                  <c:v>Italy</c:v>
                </c:pt>
                <c:pt idx="15">
                  <c:v>Spain</c:v>
                </c:pt>
                <c:pt idx="16">
                  <c:v>Finland</c:v>
                </c:pt>
                <c:pt idx="17">
                  <c:v>Malta</c:v>
                </c:pt>
                <c:pt idx="18">
                  <c:v>Cyprus</c:v>
                </c:pt>
                <c:pt idx="19">
                  <c:v>Turkey</c:v>
                </c:pt>
                <c:pt idx="20">
                  <c:v>Estonia</c:v>
                </c:pt>
                <c:pt idx="21">
                  <c:v>Greece</c:v>
                </c:pt>
                <c:pt idx="22">
                  <c:v>Portugal</c:v>
                </c:pt>
                <c:pt idx="23">
                  <c:v>Slovenia</c:v>
                </c:pt>
                <c:pt idx="24">
                  <c:v>Latvia</c:v>
                </c:pt>
                <c:pt idx="25">
                  <c:v>Romania</c:v>
                </c:pt>
                <c:pt idx="26">
                  <c:v>Lithuania</c:v>
                </c:pt>
                <c:pt idx="27">
                  <c:v>Poland</c:v>
                </c:pt>
                <c:pt idx="28">
                  <c:v>Croatia</c:v>
                </c:pt>
                <c:pt idx="29">
                  <c:v>Slovakia</c:v>
                </c:pt>
                <c:pt idx="30">
                  <c:v>Czech Republic</c:v>
                </c:pt>
                <c:pt idx="31">
                  <c:v>Hungary</c:v>
                </c:pt>
                <c:pt idx="32">
                  <c:v>FYRM</c:v>
                </c:pt>
                <c:pt idx="33">
                  <c:v>Bulgaria</c:v>
                </c:pt>
              </c:strCache>
            </c:strRef>
          </c:cat>
          <c:val>
            <c:numRef>
              <c:f>Sheet3!$E$4:$E$37</c:f>
              <c:numCache>
                <c:formatCode>#,##0.0</c:formatCode>
                <c:ptCount val="34"/>
                <c:pt idx="0">
                  <c:v>20.399999999999999</c:v>
                </c:pt>
                <c:pt idx="1">
                  <c:v>13.3</c:v>
                </c:pt>
                <c:pt idx="2">
                  <c:v>8.6</c:v>
                </c:pt>
                <c:pt idx="3">
                  <c:v>13.9</c:v>
                </c:pt>
                <c:pt idx="4">
                  <c:v>13</c:v>
                </c:pt>
                <c:pt idx="5">
                  <c:v>8.9</c:v>
                </c:pt>
                <c:pt idx="6">
                  <c:v>6</c:v>
                </c:pt>
                <c:pt idx="7">
                  <c:v>9.2000000000000011</c:v>
                </c:pt>
                <c:pt idx="8">
                  <c:v>16.5</c:v>
                </c:pt>
                <c:pt idx="9">
                  <c:v>8.6</c:v>
                </c:pt>
                <c:pt idx="10">
                  <c:v>14.4</c:v>
                </c:pt>
                <c:pt idx="11">
                  <c:v>14.3</c:v>
                </c:pt>
                <c:pt idx="12">
                  <c:v>8.1</c:v>
                </c:pt>
                <c:pt idx="13">
                  <c:v>16.399999999999999</c:v>
                </c:pt>
                <c:pt idx="14">
                  <c:v>14.3</c:v>
                </c:pt>
                <c:pt idx="15">
                  <c:v>25.8</c:v>
                </c:pt>
                <c:pt idx="16">
                  <c:v>16.8</c:v>
                </c:pt>
                <c:pt idx="17">
                  <c:v>7.2</c:v>
                </c:pt>
                <c:pt idx="18">
                  <c:v>18.5</c:v>
                </c:pt>
                <c:pt idx="19">
                  <c:v>14.8</c:v>
                </c:pt>
                <c:pt idx="20">
                  <c:v>3.9</c:v>
                </c:pt>
                <c:pt idx="21">
                  <c:v>12.1</c:v>
                </c:pt>
                <c:pt idx="22">
                  <c:v>22.6</c:v>
                </c:pt>
                <c:pt idx="23">
                  <c:v>17.2</c:v>
                </c:pt>
                <c:pt idx="24">
                  <c:v>3.9</c:v>
                </c:pt>
                <c:pt idx="25">
                  <c:v>1.4</c:v>
                </c:pt>
                <c:pt idx="26">
                  <c:v>2.5</c:v>
                </c:pt>
                <c:pt idx="27">
                  <c:v>28.2</c:v>
                </c:pt>
                <c:pt idx="28">
                  <c:v>23.4</c:v>
                </c:pt>
                <c:pt idx="29">
                  <c:v>10</c:v>
                </c:pt>
                <c:pt idx="30">
                  <c:v>9.8000000000000007</c:v>
                </c:pt>
                <c:pt idx="31">
                  <c:v>10.1</c:v>
                </c:pt>
                <c:pt idx="32">
                  <c:v>14.3</c:v>
                </c:pt>
                <c:pt idx="33">
                  <c:v>4.4000000000000004</c:v>
                </c:pt>
              </c:numCache>
            </c:numRef>
          </c:val>
        </c:ser>
        <c:ser>
          <c:idx val="2"/>
          <c:order val="2"/>
          <c:tx>
            <c:strRef>
              <c:f>Sheet3!$F$3</c:f>
              <c:strCache>
                <c:ptCount val="1"/>
                <c:pt idx="0">
                  <c:v>samozaposleni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Sheet3!$C$4:$C$37</c:f>
              <c:strCache>
                <c:ptCount val="34"/>
                <c:pt idx="0">
                  <c:v>Netherlands</c:v>
                </c:pt>
                <c:pt idx="1">
                  <c:v>Switzerland</c:v>
                </c:pt>
                <c:pt idx="2">
                  <c:v>Austria</c:v>
                </c:pt>
                <c:pt idx="3">
                  <c:v>Denmark</c:v>
                </c:pt>
                <c:pt idx="4">
                  <c:v>Germany</c:v>
                </c:pt>
                <c:pt idx="5">
                  <c:v>Norway</c:v>
                </c:pt>
                <c:pt idx="6">
                  <c:v>UK</c:v>
                </c:pt>
                <c:pt idx="7">
                  <c:v>Belgium</c:v>
                </c:pt>
                <c:pt idx="8">
                  <c:v>Sweden</c:v>
                </c:pt>
                <c:pt idx="9">
                  <c:v>Ireland</c:v>
                </c:pt>
                <c:pt idx="10">
                  <c:v>Iceland</c:v>
                </c:pt>
                <c:pt idx="11">
                  <c:v>EU (28)</c:v>
                </c:pt>
                <c:pt idx="12">
                  <c:v>Luxembourg</c:v>
                </c:pt>
                <c:pt idx="13">
                  <c:v>France</c:v>
                </c:pt>
                <c:pt idx="14">
                  <c:v>Italy</c:v>
                </c:pt>
                <c:pt idx="15">
                  <c:v>Spain</c:v>
                </c:pt>
                <c:pt idx="16">
                  <c:v>Finland</c:v>
                </c:pt>
                <c:pt idx="17">
                  <c:v>Malta</c:v>
                </c:pt>
                <c:pt idx="18">
                  <c:v>Cyprus</c:v>
                </c:pt>
                <c:pt idx="19">
                  <c:v>Turkey</c:v>
                </c:pt>
                <c:pt idx="20">
                  <c:v>Estonia</c:v>
                </c:pt>
                <c:pt idx="21">
                  <c:v>Greece</c:v>
                </c:pt>
                <c:pt idx="22">
                  <c:v>Portugal</c:v>
                </c:pt>
                <c:pt idx="23">
                  <c:v>Slovenia</c:v>
                </c:pt>
                <c:pt idx="24">
                  <c:v>Latvia</c:v>
                </c:pt>
                <c:pt idx="25">
                  <c:v>Romania</c:v>
                </c:pt>
                <c:pt idx="26">
                  <c:v>Lithuania</c:v>
                </c:pt>
                <c:pt idx="27">
                  <c:v>Poland</c:v>
                </c:pt>
                <c:pt idx="28">
                  <c:v>Croatia</c:v>
                </c:pt>
                <c:pt idx="29">
                  <c:v>Slovakia</c:v>
                </c:pt>
                <c:pt idx="30">
                  <c:v>Czech Republic</c:v>
                </c:pt>
                <c:pt idx="31">
                  <c:v>Hungary</c:v>
                </c:pt>
                <c:pt idx="32">
                  <c:v>FYRM</c:v>
                </c:pt>
                <c:pt idx="33">
                  <c:v>Bulgaria</c:v>
                </c:pt>
              </c:strCache>
            </c:strRef>
          </c:cat>
          <c:val>
            <c:numRef>
              <c:f>Sheet3!$F$4:$F$37</c:f>
              <c:numCache>
                <c:formatCode>0.0</c:formatCode>
                <c:ptCount val="34"/>
                <c:pt idx="0">
                  <c:v>14.392201180324875</c:v>
                </c:pt>
                <c:pt idx="1">
                  <c:v>10.68296741982974</c:v>
                </c:pt>
                <c:pt idx="2">
                  <c:v>10.239310423046385</c:v>
                </c:pt>
                <c:pt idx="3">
                  <c:v>6.9884432358939508</c:v>
                </c:pt>
                <c:pt idx="4">
                  <c:v>8.9496871040810841</c:v>
                </c:pt>
                <c:pt idx="5">
                  <c:v>5.8962087788828246</c:v>
                </c:pt>
                <c:pt idx="6">
                  <c:v>13.532645294661174</c:v>
                </c:pt>
                <c:pt idx="7">
                  <c:v>12.469950698773582</c:v>
                </c:pt>
                <c:pt idx="8">
                  <c:v>7.8291745896231895</c:v>
                </c:pt>
                <c:pt idx="9">
                  <c:v>13.406119675741532</c:v>
                </c:pt>
                <c:pt idx="10">
                  <c:v>11.471056824216676</c:v>
                </c:pt>
                <c:pt idx="11">
                  <c:v>12.858605766724022</c:v>
                </c:pt>
                <c:pt idx="12">
                  <c:v>8.3938953488372121</c:v>
                </c:pt>
                <c:pt idx="13">
                  <c:v>9.8364817851824924</c:v>
                </c:pt>
                <c:pt idx="14">
                  <c:v>19.204917516685555</c:v>
                </c:pt>
                <c:pt idx="15">
                  <c:v>12.923768001056942</c:v>
                </c:pt>
                <c:pt idx="16">
                  <c:v>11.115668580803939</c:v>
                </c:pt>
                <c:pt idx="17">
                  <c:v>12.525252525252524</c:v>
                </c:pt>
                <c:pt idx="18">
                  <c:v>10.987415295256534</c:v>
                </c:pt>
                <c:pt idx="19">
                  <c:v>17.976943225612708</c:v>
                </c:pt>
                <c:pt idx="20">
                  <c:v>9.3824940047961665</c:v>
                </c:pt>
                <c:pt idx="21">
                  <c:v>22.609759183501325</c:v>
                </c:pt>
                <c:pt idx="22">
                  <c:v>12.5012690097663</c:v>
                </c:pt>
                <c:pt idx="23">
                  <c:v>10.401218892839005</c:v>
                </c:pt>
                <c:pt idx="24">
                  <c:v>10.104058272632672</c:v>
                </c:pt>
                <c:pt idx="25">
                  <c:v>16.230755173831604</c:v>
                </c:pt>
                <c:pt idx="26">
                  <c:v>10.282383958925971</c:v>
                </c:pt>
                <c:pt idx="27">
                  <c:v>16.616948273219275</c:v>
                </c:pt>
                <c:pt idx="28">
                  <c:v>10.758906650662883</c:v>
                </c:pt>
                <c:pt idx="29">
                  <c:v>13.601665510062455</c:v>
                </c:pt>
                <c:pt idx="30">
                  <c:v>15.625059963542165</c:v>
                </c:pt>
                <c:pt idx="31">
                  <c:v>9.5949579091189552</c:v>
                </c:pt>
                <c:pt idx="32">
                  <c:v>13.102859581732821</c:v>
                </c:pt>
                <c:pt idx="33">
                  <c:v>10.095485306387321</c:v>
                </c:pt>
              </c:numCache>
            </c:numRef>
          </c:val>
        </c:ser>
        <c:dLbls/>
        <c:gapWidth val="13"/>
        <c:overlap val="100"/>
        <c:axId val="66267776"/>
        <c:axId val="66285952"/>
      </c:barChart>
      <c:catAx>
        <c:axId val="662677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85952"/>
        <c:crosses val="autoZero"/>
        <c:auto val="1"/>
        <c:lblAlgn val="ctr"/>
        <c:lblOffset val="100"/>
      </c:catAx>
      <c:valAx>
        <c:axId val="662859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6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plotArea>
      <c:layout>
        <c:manualLayout>
          <c:layoutTarget val="inner"/>
          <c:xMode val="edge"/>
          <c:yMode val="edge"/>
          <c:x val="3.3260790465684933E-2"/>
          <c:y val="5.5811482605219148E-2"/>
          <c:w val="0.94372951639662095"/>
          <c:h val="0.8219946642153918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samozaposleni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Sheet1!$A$2:$A$27</c:f>
              <c:numCache>
                <c:formatCode>General</c:formatCod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14.1</c:v>
                </c:pt>
                <c:pt idx="1">
                  <c:v>12.8</c:v>
                </c:pt>
                <c:pt idx="2">
                  <c:v>12.1</c:v>
                </c:pt>
                <c:pt idx="3">
                  <c:v>12.2</c:v>
                </c:pt>
                <c:pt idx="4">
                  <c:v>12.2</c:v>
                </c:pt>
                <c:pt idx="5">
                  <c:v>12.5</c:v>
                </c:pt>
                <c:pt idx="6">
                  <c:v>11.9</c:v>
                </c:pt>
                <c:pt idx="7">
                  <c:v>12.5</c:v>
                </c:pt>
                <c:pt idx="8">
                  <c:v>11.7</c:v>
                </c:pt>
                <c:pt idx="9">
                  <c:v>10.4</c:v>
                </c:pt>
                <c:pt idx="10">
                  <c:v>11.1</c:v>
                </c:pt>
                <c:pt idx="11">
                  <c:v>11.8</c:v>
                </c:pt>
                <c:pt idx="12">
                  <c:v>10.1</c:v>
                </c:pt>
                <c:pt idx="13">
                  <c:v>10.1</c:v>
                </c:pt>
                <c:pt idx="14">
                  <c:v>9.9</c:v>
                </c:pt>
                <c:pt idx="15">
                  <c:v>11.4</c:v>
                </c:pt>
                <c:pt idx="16">
                  <c:v>11.4</c:v>
                </c:pt>
                <c:pt idx="17">
                  <c:v>10.200000000000001</c:v>
                </c:pt>
                <c:pt idx="18">
                  <c:v>11.3</c:v>
                </c:pt>
                <c:pt idx="19">
                  <c:v>12</c:v>
                </c:pt>
                <c:pt idx="20">
                  <c:v>13.2</c:v>
                </c:pt>
                <c:pt idx="21">
                  <c:v>12.2</c:v>
                </c:pt>
                <c:pt idx="22">
                  <c:v>12.8</c:v>
                </c:pt>
                <c:pt idx="23">
                  <c:v>13.3</c:v>
                </c:pt>
                <c:pt idx="24">
                  <c:v>12.8</c:v>
                </c:pt>
                <c:pt idx="25">
                  <c:v>11.6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določen čas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Sheet1!$A$2:$A$27</c:f>
              <c:numCache>
                <c:formatCode>General</c:formatCod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4.8</c:v>
                </c:pt>
                <c:pt idx="1">
                  <c:v>5.9</c:v>
                </c:pt>
                <c:pt idx="2">
                  <c:v>6.3</c:v>
                </c:pt>
                <c:pt idx="3">
                  <c:v>7.1</c:v>
                </c:pt>
                <c:pt idx="4">
                  <c:v>7.5</c:v>
                </c:pt>
                <c:pt idx="5">
                  <c:v>8.4</c:v>
                </c:pt>
                <c:pt idx="6">
                  <c:v>10.9</c:v>
                </c:pt>
                <c:pt idx="7">
                  <c:v>11.7</c:v>
                </c:pt>
                <c:pt idx="8">
                  <c:v>10.9</c:v>
                </c:pt>
                <c:pt idx="9">
                  <c:v>10.7</c:v>
                </c:pt>
                <c:pt idx="10">
                  <c:v>10.5</c:v>
                </c:pt>
                <c:pt idx="11">
                  <c:v>11.4</c:v>
                </c:pt>
                <c:pt idx="12">
                  <c:v>9.8000000000000007</c:v>
                </c:pt>
                <c:pt idx="13">
                  <c:v>13.1</c:v>
                </c:pt>
                <c:pt idx="14">
                  <c:v>12.8</c:v>
                </c:pt>
                <c:pt idx="15">
                  <c:v>12.8</c:v>
                </c:pt>
                <c:pt idx="16">
                  <c:v>13.8</c:v>
                </c:pt>
                <c:pt idx="17">
                  <c:v>12.4</c:v>
                </c:pt>
                <c:pt idx="18">
                  <c:v>10.9</c:v>
                </c:pt>
                <c:pt idx="19">
                  <c:v>12.2</c:v>
                </c:pt>
                <c:pt idx="20">
                  <c:v>13.4</c:v>
                </c:pt>
                <c:pt idx="21">
                  <c:v>13</c:v>
                </c:pt>
                <c:pt idx="22">
                  <c:v>10.8</c:v>
                </c:pt>
                <c:pt idx="23">
                  <c:v>11.7</c:v>
                </c:pt>
                <c:pt idx="24">
                  <c:v>12.6</c:v>
                </c:pt>
                <c:pt idx="25">
                  <c:v>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skrajšani d.č.</c:v>
                </c:pt>
              </c:strCache>
            </c:strRef>
          </c:tx>
          <c:spPr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Sheet1!$A$2:$A$27</c:f>
              <c:numCache>
                <c:formatCode>General</c:formatCod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5.8</c:v>
                </c:pt>
                <c:pt idx="1">
                  <c:v>4.8</c:v>
                </c:pt>
                <c:pt idx="2">
                  <c:v>5.3</c:v>
                </c:pt>
                <c:pt idx="3">
                  <c:v>5.5</c:v>
                </c:pt>
                <c:pt idx="4">
                  <c:v>5.7</c:v>
                </c:pt>
                <c:pt idx="5">
                  <c:v>6.8</c:v>
                </c:pt>
                <c:pt idx="6">
                  <c:v>8.3000000000000007</c:v>
                </c:pt>
                <c:pt idx="7">
                  <c:v>7.8</c:v>
                </c:pt>
                <c:pt idx="8">
                  <c:v>6.6</c:v>
                </c:pt>
                <c:pt idx="9">
                  <c:v>6</c:v>
                </c:pt>
                <c:pt idx="10">
                  <c:v>6.6</c:v>
                </c:pt>
                <c:pt idx="11">
                  <c:v>7.5</c:v>
                </c:pt>
                <c:pt idx="12">
                  <c:v>7.5</c:v>
                </c:pt>
                <c:pt idx="13">
                  <c:v>9.6</c:v>
                </c:pt>
                <c:pt idx="14">
                  <c:v>8.9</c:v>
                </c:pt>
                <c:pt idx="15">
                  <c:v>9.7000000000000011</c:v>
                </c:pt>
                <c:pt idx="16">
                  <c:v>9.9</c:v>
                </c:pt>
                <c:pt idx="17">
                  <c:v>9</c:v>
                </c:pt>
                <c:pt idx="18">
                  <c:v>10.7</c:v>
                </c:pt>
                <c:pt idx="19">
                  <c:v>11.5</c:v>
                </c:pt>
                <c:pt idx="20">
                  <c:v>10.1</c:v>
                </c:pt>
                <c:pt idx="21">
                  <c:v>9.5</c:v>
                </c:pt>
                <c:pt idx="22">
                  <c:v>10.200000000000001</c:v>
                </c:pt>
                <c:pt idx="23">
                  <c:v>12.8</c:v>
                </c:pt>
                <c:pt idx="24">
                  <c:v>11.8</c:v>
                </c:pt>
                <c:pt idx="25">
                  <c:v>10.1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druge oblike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Sheet1!$A$2:$A$27</c:f>
              <c:numCache>
                <c:formatCode>General</c:formatCod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1">
                  <c:v>1.9000000000000001</c:v>
                </c:pt>
                <c:pt idx="2">
                  <c:v>3</c:v>
                </c:pt>
                <c:pt idx="3">
                  <c:v>2.9</c:v>
                </c:pt>
                <c:pt idx="4">
                  <c:v>2.2999999999999998</c:v>
                </c:pt>
                <c:pt idx="5">
                  <c:v>2.2999999999999998</c:v>
                </c:pt>
                <c:pt idx="6">
                  <c:v>3</c:v>
                </c:pt>
                <c:pt idx="7">
                  <c:v>3.1</c:v>
                </c:pt>
                <c:pt idx="8">
                  <c:v>2.4</c:v>
                </c:pt>
                <c:pt idx="9">
                  <c:v>1.9000000000000001</c:v>
                </c:pt>
                <c:pt idx="10">
                  <c:v>2.2999999999999998</c:v>
                </c:pt>
                <c:pt idx="11">
                  <c:v>2.9</c:v>
                </c:pt>
                <c:pt idx="12">
                  <c:v>3.8</c:v>
                </c:pt>
                <c:pt idx="13">
                  <c:v>4.8</c:v>
                </c:pt>
                <c:pt idx="14">
                  <c:v>4.0999999999999996</c:v>
                </c:pt>
                <c:pt idx="15">
                  <c:v>5</c:v>
                </c:pt>
                <c:pt idx="16">
                  <c:v>4.8</c:v>
                </c:pt>
                <c:pt idx="17">
                  <c:v>4.3</c:v>
                </c:pt>
                <c:pt idx="18">
                  <c:v>5.2</c:v>
                </c:pt>
                <c:pt idx="19">
                  <c:v>5</c:v>
                </c:pt>
                <c:pt idx="20">
                  <c:v>4.5</c:v>
                </c:pt>
                <c:pt idx="21">
                  <c:v>3.5</c:v>
                </c:pt>
                <c:pt idx="22">
                  <c:v>3.9</c:v>
                </c:pt>
                <c:pt idx="23">
                  <c:v>4.2</c:v>
                </c:pt>
                <c:pt idx="24">
                  <c:v>4.4000000000000004</c:v>
                </c:pt>
                <c:pt idx="25">
                  <c:v>4.5</c:v>
                </c:pt>
              </c:numCache>
            </c:numRef>
          </c:val>
        </c:ser>
        <c:dLbls/>
        <c:marker val="1"/>
        <c:axId val="118443392"/>
        <c:axId val="120464512"/>
      </c:lineChart>
      <c:catAx>
        <c:axId val="118443392"/>
        <c:scaling>
          <c:orientation val="minMax"/>
        </c:scaling>
        <c:axPos val="b"/>
        <c:numFmt formatCode="General" sourceLinked="1"/>
        <c:tickLblPos val="nextTo"/>
        <c:crossAx val="120464512"/>
        <c:crosses val="autoZero"/>
        <c:auto val="1"/>
        <c:lblAlgn val="ctr"/>
        <c:lblOffset val="100"/>
      </c:catAx>
      <c:valAx>
        <c:axId val="120464512"/>
        <c:scaling>
          <c:orientation val="minMax"/>
        </c:scaling>
        <c:axPos val="l"/>
        <c:majorGridlines>
          <c:spPr>
            <a:ln>
              <a:prstDash val="dash"/>
            </a:ln>
          </c:spPr>
        </c:majorGridlines>
        <c:numFmt formatCode="General" sourceLinked="1"/>
        <c:tickLblPos val="nextTo"/>
        <c:crossAx val="118443392"/>
        <c:crosses val="autoZero"/>
        <c:crossBetween val="between"/>
      </c:valAx>
    </c:plotArea>
    <c:legend>
      <c:legendPos val="b"/>
    </c:legend>
    <c:plotVisOnly val="1"/>
    <c:dispBlanksAs val="gap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3233814523184582E-2"/>
          <c:y val="5.3921568627450962E-2"/>
          <c:w val="0.87232174103237092"/>
          <c:h val="0.82243013740929449"/>
        </c:manualLayout>
      </c:layout>
      <c:barChart>
        <c:barDir val="col"/>
        <c:grouping val="percentStacked"/>
        <c:ser>
          <c:idx val="0"/>
          <c:order val="0"/>
          <c:tx>
            <c:strRef>
              <c:f>'[decili dohodka po part-time, fixed-term zaposlitvah slo lfs 2011.xlsx]Sheet1'!$C$5</c:f>
              <c:strCache>
                <c:ptCount val="1"/>
                <c:pt idx="0">
                  <c:v>1 decile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2011.xlsx]Sheet1'!$D$4:$E$4</c:f>
              <c:strCache>
                <c:ptCount val="2"/>
                <c:pt idx="0">
                  <c:v>full-time</c:v>
                </c:pt>
                <c:pt idx="1">
                  <c:v>part-time</c:v>
                </c:pt>
              </c:strCache>
            </c:strRef>
          </c:cat>
          <c:val>
            <c:numRef>
              <c:f>'[decili dohodka po part-time, fixed-term zaposlitvah slo lfs 2011.xlsx]Sheet1'!$D$5:$E$5</c:f>
              <c:numCache>
                <c:formatCode>General</c:formatCode>
                <c:ptCount val="2"/>
                <c:pt idx="0">
                  <c:v>5.6</c:v>
                </c:pt>
                <c:pt idx="1">
                  <c:v>58.5</c:v>
                </c:pt>
              </c:numCache>
            </c:numRef>
          </c:val>
        </c:ser>
        <c:ser>
          <c:idx val="1"/>
          <c:order val="1"/>
          <c:tx>
            <c:strRef>
              <c:f>'[decili dohodka po part-time, fixed-term zaposlitvah slo lfs 2011.xlsx]Sheet1'!$C$6</c:f>
              <c:strCache>
                <c:ptCount val="1"/>
                <c:pt idx="0">
                  <c:v>2 decile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2011.xlsx]Sheet1'!$D$4:$E$4</c:f>
              <c:strCache>
                <c:ptCount val="2"/>
                <c:pt idx="0">
                  <c:v>full-time</c:v>
                </c:pt>
                <c:pt idx="1">
                  <c:v>part-time</c:v>
                </c:pt>
              </c:strCache>
            </c:strRef>
          </c:cat>
          <c:val>
            <c:numRef>
              <c:f>'[decili dohodka po part-time, fixed-term zaposlitvah slo lfs 2011.xlsx]Sheet1'!$D$6:$E$6</c:f>
              <c:numCache>
                <c:formatCode>General</c:formatCode>
                <c:ptCount val="2"/>
                <c:pt idx="0">
                  <c:v>9.8000000000000007</c:v>
                </c:pt>
                <c:pt idx="1">
                  <c:v>12.3</c:v>
                </c:pt>
              </c:numCache>
            </c:numRef>
          </c:val>
        </c:ser>
        <c:ser>
          <c:idx val="2"/>
          <c:order val="2"/>
          <c:tx>
            <c:strRef>
              <c:f>'[decili dohodka po part-time, fixed-term zaposlitvah slo lfs 2011.xlsx]Sheet1'!$C$7</c:f>
              <c:strCache>
                <c:ptCount val="1"/>
                <c:pt idx="0">
                  <c:v>3 decile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2011.xlsx]Sheet1'!$D$4:$E$4</c:f>
              <c:strCache>
                <c:ptCount val="2"/>
                <c:pt idx="0">
                  <c:v>full-time</c:v>
                </c:pt>
                <c:pt idx="1">
                  <c:v>part-time</c:v>
                </c:pt>
              </c:strCache>
            </c:strRef>
          </c:cat>
          <c:val>
            <c:numRef>
              <c:f>'[decili dohodka po part-time, fixed-term zaposlitvah slo lfs 2011.xlsx]Sheet1'!$D$7:$E$7</c:f>
              <c:numCache>
                <c:formatCode>General</c:formatCode>
                <c:ptCount val="2"/>
                <c:pt idx="0">
                  <c:v>10.200000000000001</c:v>
                </c:pt>
                <c:pt idx="1">
                  <c:v>7.7</c:v>
                </c:pt>
              </c:numCache>
            </c:numRef>
          </c:val>
        </c:ser>
        <c:ser>
          <c:idx val="3"/>
          <c:order val="3"/>
          <c:tx>
            <c:strRef>
              <c:f>'[decili dohodka po part-time, fixed-term zaposlitvah slo lfs 2011.xlsx]Sheet1'!$C$8</c:f>
              <c:strCache>
                <c:ptCount val="1"/>
                <c:pt idx="0">
                  <c:v>4 decile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2011.xlsx]Sheet1'!$D$4:$E$4</c:f>
              <c:strCache>
                <c:ptCount val="2"/>
                <c:pt idx="0">
                  <c:v>full-time</c:v>
                </c:pt>
                <c:pt idx="1">
                  <c:v>part-time</c:v>
                </c:pt>
              </c:strCache>
            </c:strRef>
          </c:cat>
          <c:val>
            <c:numRef>
              <c:f>'[decili dohodka po part-time, fixed-term zaposlitvah slo lfs 2011.xlsx]Sheet1'!$D$8:$E$8</c:f>
              <c:numCache>
                <c:formatCode>General</c:formatCode>
                <c:ptCount val="2"/>
                <c:pt idx="0">
                  <c:v>10.5</c:v>
                </c:pt>
                <c:pt idx="1">
                  <c:v>4.5999999999999996</c:v>
                </c:pt>
              </c:numCache>
            </c:numRef>
          </c:val>
        </c:ser>
        <c:ser>
          <c:idx val="4"/>
          <c:order val="4"/>
          <c:tx>
            <c:strRef>
              <c:f>'[decili dohodka po part-time, fixed-term zaposlitvah slo lfs 2011.xlsx]Sheet1'!$C$9</c:f>
              <c:strCache>
                <c:ptCount val="1"/>
                <c:pt idx="0">
                  <c:v>5 decile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2011.xlsx]Sheet1'!$D$4:$E$4</c:f>
              <c:strCache>
                <c:ptCount val="2"/>
                <c:pt idx="0">
                  <c:v>full-time</c:v>
                </c:pt>
                <c:pt idx="1">
                  <c:v>part-time</c:v>
                </c:pt>
              </c:strCache>
            </c:strRef>
          </c:cat>
          <c:val>
            <c:numRef>
              <c:f>'[decili dohodka po part-time, fixed-term zaposlitvah slo lfs 2011.xlsx]Sheet1'!$D$9:$E$9</c:f>
              <c:numCache>
                <c:formatCode>General</c:formatCode>
                <c:ptCount val="2"/>
                <c:pt idx="0">
                  <c:v>10.5</c:v>
                </c:pt>
                <c:pt idx="1">
                  <c:v>4.5999999999999996</c:v>
                </c:pt>
              </c:numCache>
            </c:numRef>
          </c:val>
        </c:ser>
        <c:ser>
          <c:idx val="5"/>
          <c:order val="5"/>
          <c:tx>
            <c:strRef>
              <c:f>'[decili dohodka po part-time, fixed-term zaposlitvah slo lfs 2011.xlsx]Sheet1'!$C$10</c:f>
              <c:strCache>
                <c:ptCount val="1"/>
                <c:pt idx="0">
                  <c:v>6 decile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2011.xlsx]Sheet1'!$D$4:$E$4</c:f>
              <c:strCache>
                <c:ptCount val="2"/>
                <c:pt idx="0">
                  <c:v>full-time</c:v>
                </c:pt>
                <c:pt idx="1">
                  <c:v>part-time</c:v>
                </c:pt>
              </c:strCache>
            </c:strRef>
          </c:cat>
          <c:val>
            <c:numRef>
              <c:f>'[decili dohodka po part-time, fixed-term zaposlitvah slo lfs 2011.xlsx]Sheet1'!$D$10:$E$10</c:f>
              <c:numCache>
                <c:formatCode>General</c:formatCode>
                <c:ptCount val="2"/>
                <c:pt idx="0">
                  <c:v>10.5</c:v>
                </c:pt>
                <c:pt idx="1">
                  <c:v>4.5999999999999996</c:v>
                </c:pt>
              </c:numCache>
            </c:numRef>
          </c:val>
        </c:ser>
        <c:ser>
          <c:idx val="6"/>
          <c:order val="6"/>
          <c:tx>
            <c:strRef>
              <c:f>'[decili dohodka po part-time, fixed-term zaposlitvah slo lfs 2011.xlsx]Sheet1'!$C$11</c:f>
              <c:strCache>
                <c:ptCount val="1"/>
                <c:pt idx="0">
                  <c:v>7 decile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2011.xlsx]Sheet1'!$D$4:$E$4</c:f>
              <c:strCache>
                <c:ptCount val="2"/>
                <c:pt idx="0">
                  <c:v>full-time</c:v>
                </c:pt>
                <c:pt idx="1">
                  <c:v>part-time</c:v>
                </c:pt>
              </c:strCache>
            </c:strRef>
          </c:cat>
          <c:val>
            <c:numRef>
              <c:f>'[decili dohodka po part-time, fixed-term zaposlitvah slo lfs 2011.xlsx]Sheet1'!$D$11:$E$11</c:f>
              <c:numCache>
                <c:formatCode>General</c:formatCode>
                <c:ptCount val="2"/>
                <c:pt idx="0">
                  <c:v>10.8</c:v>
                </c:pt>
                <c:pt idx="1">
                  <c:v>1.5</c:v>
                </c:pt>
              </c:numCache>
            </c:numRef>
          </c:val>
        </c:ser>
        <c:ser>
          <c:idx val="7"/>
          <c:order val="7"/>
          <c:tx>
            <c:strRef>
              <c:f>'[decili dohodka po part-time, fixed-term zaposlitvah slo lfs 2011.xlsx]Sheet1'!$C$12</c:f>
              <c:strCache>
                <c:ptCount val="1"/>
                <c:pt idx="0">
                  <c:v>8 decile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2011.xlsx]Sheet1'!$D$4:$E$4</c:f>
              <c:strCache>
                <c:ptCount val="2"/>
                <c:pt idx="0">
                  <c:v>full-time</c:v>
                </c:pt>
                <c:pt idx="1">
                  <c:v>part-time</c:v>
                </c:pt>
              </c:strCache>
            </c:strRef>
          </c:cat>
          <c:val>
            <c:numRef>
              <c:f>'[decili dohodka po part-time, fixed-term zaposlitvah slo lfs 2011.xlsx]Sheet1'!$D$12:$E$12</c:f>
              <c:numCache>
                <c:formatCode>General</c:formatCode>
                <c:ptCount val="2"/>
                <c:pt idx="0">
                  <c:v>10.8</c:v>
                </c:pt>
                <c:pt idx="1">
                  <c:v>1.5</c:v>
                </c:pt>
              </c:numCache>
            </c:numRef>
          </c:val>
        </c:ser>
        <c:ser>
          <c:idx val="8"/>
          <c:order val="8"/>
          <c:tx>
            <c:strRef>
              <c:f>'[decili dohodka po part-time, fixed-term zaposlitvah slo lfs 2011.xlsx]Sheet1'!$C$13</c:f>
              <c:strCache>
                <c:ptCount val="1"/>
                <c:pt idx="0">
                  <c:v>9 decile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2011.xlsx]Sheet1'!$D$4:$E$4</c:f>
              <c:strCache>
                <c:ptCount val="2"/>
                <c:pt idx="0">
                  <c:v>full-time</c:v>
                </c:pt>
                <c:pt idx="1">
                  <c:v>part-time</c:v>
                </c:pt>
              </c:strCache>
            </c:strRef>
          </c:cat>
          <c:val>
            <c:numRef>
              <c:f>'[decili dohodka po part-time, fixed-term zaposlitvah slo lfs 2011.xlsx]Sheet1'!$D$13:$E$13</c:f>
              <c:numCache>
                <c:formatCode>General</c:formatCode>
                <c:ptCount val="2"/>
                <c:pt idx="0">
                  <c:v>10.6</c:v>
                </c:pt>
                <c:pt idx="1">
                  <c:v>3.1</c:v>
                </c:pt>
              </c:numCache>
            </c:numRef>
          </c:val>
        </c:ser>
        <c:ser>
          <c:idx val="9"/>
          <c:order val="9"/>
          <c:tx>
            <c:strRef>
              <c:f>'[decili dohodka po part-time, fixed-term zaposlitvah slo lfs 2011.xlsx]Sheet1'!$C$14</c:f>
              <c:strCache>
                <c:ptCount val="1"/>
                <c:pt idx="0">
                  <c:v>10 decile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2011.xlsx]Sheet1'!$D$4:$E$4</c:f>
              <c:strCache>
                <c:ptCount val="2"/>
                <c:pt idx="0">
                  <c:v>full-time</c:v>
                </c:pt>
                <c:pt idx="1">
                  <c:v>part-time</c:v>
                </c:pt>
              </c:strCache>
            </c:strRef>
          </c:cat>
          <c:val>
            <c:numRef>
              <c:f>'[decili dohodka po part-time, fixed-term zaposlitvah slo lfs 2011.xlsx]Sheet1'!$D$14:$E$14</c:f>
              <c:numCache>
                <c:formatCode>General</c:formatCode>
                <c:ptCount val="2"/>
                <c:pt idx="0">
                  <c:v>10.6</c:v>
                </c:pt>
                <c:pt idx="1">
                  <c:v>1.5</c:v>
                </c:pt>
              </c:numCache>
            </c:numRef>
          </c:val>
        </c:ser>
        <c:dLbls/>
        <c:overlap val="100"/>
        <c:axId val="40428672"/>
        <c:axId val="40430208"/>
      </c:barChart>
      <c:catAx>
        <c:axId val="4042867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30208"/>
        <c:crosses val="autoZero"/>
        <c:auto val="1"/>
        <c:lblAlgn val="ctr"/>
        <c:lblOffset val="100"/>
      </c:catAx>
      <c:valAx>
        <c:axId val="404302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2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837586301864211"/>
          <c:y val="0.91607744263651336"/>
          <c:w val="0.69149160960692879"/>
          <c:h val="7.9022003871051405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percentStacked"/>
        <c:ser>
          <c:idx val="0"/>
          <c:order val="0"/>
          <c:tx>
            <c:strRef>
              <c:f>'[decili dohodka po part-time, fixed-term zaposlitvah slo lfs 2011.xlsx]Sheet1'!$C$5</c:f>
              <c:strCache>
                <c:ptCount val="1"/>
                <c:pt idx="0">
                  <c:v>1 decile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2011.xlsx]Sheet1'!$F$4:$G$4</c:f>
              <c:strCache>
                <c:ptCount val="2"/>
                <c:pt idx="0">
                  <c:v>permanent</c:v>
                </c:pt>
                <c:pt idx="1">
                  <c:v>fixed-term</c:v>
                </c:pt>
              </c:strCache>
            </c:strRef>
          </c:cat>
          <c:val>
            <c:numRef>
              <c:f>'[decili dohodka po part-time, fixed-term zaposlitvah slo lfs 2011.xlsx]Sheet1'!$F$5:$G$5</c:f>
              <c:numCache>
                <c:formatCode>General</c:formatCode>
                <c:ptCount val="2"/>
                <c:pt idx="0">
                  <c:v>4.9000000000000004</c:v>
                </c:pt>
                <c:pt idx="1">
                  <c:v>32.9</c:v>
                </c:pt>
              </c:numCache>
            </c:numRef>
          </c:val>
        </c:ser>
        <c:ser>
          <c:idx val="1"/>
          <c:order val="1"/>
          <c:tx>
            <c:strRef>
              <c:f>'[decili dohodka po part-time, fixed-term zaposlitvah slo lfs 2011.xlsx]Sheet1'!$C$6</c:f>
              <c:strCache>
                <c:ptCount val="1"/>
                <c:pt idx="0">
                  <c:v>2 decile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2011.xlsx]Sheet1'!$F$4:$G$4</c:f>
              <c:strCache>
                <c:ptCount val="2"/>
                <c:pt idx="0">
                  <c:v>permanent</c:v>
                </c:pt>
                <c:pt idx="1">
                  <c:v>fixed-term</c:v>
                </c:pt>
              </c:strCache>
            </c:strRef>
          </c:cat>
          <c:val>
            <c:numRef>
              <c:f>'[decili dohodka po part-time, fixed-term zaposlitvah slo lfs 2011.xlsx]Sheet1'!$F$6:$G$6</c:f>
              <c:numCache>
                <c:formatCode>General</c:formatCode>
                <c:ptCount val="2"/>
                <c:pt idx="0">
                  <c:v>8.5</c:v>
                </c:pt>
                <c:pt idx="1">
                  <c:v>16.399999999999999</c:v>
                </c:pt>
              </c:numCache>
            </c:numRef>
          </c:val>
        </c:ser>
        <c:ser>
          <c:idx val="2"/>
          <c:order val="2"/>
          <c:tx>
            <c:strRef>
              <c:f>'[decili dohodka po part-time, fixed-term zaposlitvah slo lfs 2011.xlsx]Sheet1'!$C$7</c:f>
              <c:strCache>
                <c:ptCount val="1"/>
                <c:pt idx="0">
                  <c:v>3 decile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2011.xlsx]Sheet1'!$F$4:$G$4</c:f>
              <c:strCache>
                <c:ptCount val="2"/>
                <c:pt idx="0">
                  <c:v>permanent</c:v>
                </c:pt>
                <c:pt idx="1">
                  <c:v>fixed-term</c:v>
                </c:pt>
              </c:strCache>
            </c:strRef>
          </c:cat>
          <c:val>
            <c:numRef>
              <c:f>'[decili dohodka po part-time, fixed-term zaposlitvah slo lfs 2011.xlsx]Sheet1'!$F$7:$G$7</c:f>
              <c:numCache>
                <c:formatCode>General</c:formatCode>
                <c:ptCount val="2"/>
                <c:pt idx="0">
                  <c:v>9.4</c:v>
                </c:pt>
                <c:pt idx="1">
                  <c:v>12.1</c:v>
                </c:pt>
              </c:numCache>
            </c:numRef>
          </c:val>
        </c:ser>
        <c:ser>
          <c:idx val="3"/>
          <c:order val="3"/>
          <c:tx>
            <c:strRef>
              <c:f>'[decili dohodka po part-time, fixed-term zaposlitvah slo lfs 2011.xlsx]Sheet1'!$C$8</c:f>
              <c:strCache>
                <c:ptCount val="1"/>
                <c:pt idx="0">
                  <c:v>4 decile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2011.xlsx]Sheet1'!$F$4:$G$4</c:f>
              <c:strCache>
                <c:ptCount val="2"/>
                <c:pt idx="0">
                  <c:v>permanent</c:v>
                </c:pt>
                <c:pt idx="1">
                  <c:v>fixed-term</c:v>
                </c:pt>
              </c:strCache>
            </c:strRef>
          </c:cat>
          <c:val>
            <c:numRef>
              <c:f>'[decili dohodka po part-time, fixed-term zaposlitvah slo lfs 2011.xlsx]Sheet1'!$F$8:$G$8</c:f>
              <c:numCache>
                <c:formatCode>General</c:formatCode>
                <c:ptCount val="2"/>
                <c:pt idx="0">
                  <c:v>10</c:v>
                </c:pt>
                <c:pt idx="1">
                  <c:v>10</c:v>
                </c:pt>
              </c:numCache>
            </c:numRef>
          </c:val>
        </c:ser>
        <c:ser>
          <c:idx val="4"/>
          <c:order val="4"/>
          <c:tx>
            <c:strRef>
              <c:f>'[decili dohodka po part-time, fixed-term zaposlitvah slo lfs 2011.xlsx]Sheet1'!$C$9</c:f>
              <c:strCache>
                <c:ptCount val="1"/>
                <c:pt idx="0">
                  <c:v>5 decile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2011.xlsx]Sheet1'!$F$4:$G$4</c:f>
              <c:strCache>
                <c:ptCount val="2"/>
                <c:pt idx="0">
                  <c:v>permanent</c:v>
                </c:pt>
                <c:pt idx="1">
                  <c:v>fixed-term</c:v>
                </c:pt>
              </c:strCache>
            </c:strRef>
          </c:cat>
          <c:val>
            <c:numRef>
              <c:f>'[decili dohodka po part-time, fixed-term zaposlitvah slo lfs 2011.xlsx]Sheet1'!$F$9:$G$9</c:f>
              <c:numCache>
                <c:formatCode>General</c:formatCode>
                <c:ptCount val="2"/>
                <c:pt idx="0">
                  <c:v>10.4</c:v>
                </c:pt>
                <c:pt idx="1">
                  <c:v>8.6</c:v>
                </c:pt>
              </c:numCache>
            </c:numRef>
          </c:val>
        </c:ser>
        <c:ser>
          <c:idx val="5"/>
          <c:order val="5"/>
          <c:tx>
            <c:strRef>
              <c:f>'[decili dohodka po part-time, fixed-term zaposlitvah slo lfs 2011.xlsx]Sheet1'!$C$10</c:f>
              <c:strCache>
                <c:ptCount val="1"/>
                <c:pt idx="0">
                  <c:v>6 decile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2011.xlsx]Sheet1'!$F$4:$G$4</c:f>
              <c:strCache>
                <c:ptCount val="2"/>
                <c:pt idx="0">
                  <c:v>permanent</c:v>
                </c:pt>
                <c:pt idx="1">
                  <c:v>fixed-term</c:v>
                </c:pt>
              </c:strCache>
            </c:strRef>
          </c:cat>
          <c:val>
            <c:numRef>
              <c:f>'[decili dohodka po part-time, fixed-term zaposlitvah slo lfs 2011.xlsx]Sheet1'!$F$10:$G$10</c:f>
              <c:numCache>
                <c:formatCode>General</c:formatCode>
                <c:ptCount val="2"/>
                <c:pt idx="0">
                  <c:v>11</c:v>
                </c:pt>
                <c:pt idx="1">
                  <c:v>5.7</c:v>
                </c:pt>
              </c:numCache>
            </c:numRef>
          </c:val>
        </c:ser>
        <c:ser>
          <c:idx val="6"/>
          <c:order val="6"/>
          <c:tx>
            <c:strRef>
              <c:f>'[decili dohodka po part-time, fixed-term zaposlitvah slo lfs 2011.xlsx]Sheet1'!$C$11</c:f>
              <c:strCache>
                <c:ptCount val="1"/>
                <c:pt idx="0">
                  <c:v>7 decile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2011.xlsx]Sheet1'!$F$4:$G$4</c:f>
              <c:strCache>
                <c:ptCount val="2"/>
                <c:pt idx="0">
                  <c:v>permanent</c:v>
                </c:pt>
                <c:pt idx="1">
                  <c:v>fixed-term</c:v>
                </c:pt>
              </c:strCache>
            </c:strRef>
          </c:cat>
          <c:val>
            <c:numRef>
              <c:f>'[decili dohodka po part-time, fixed-term zaposlitvah slo lfs 2011.xlsx]Sheet1'!$F$11:$G$11</c:f>
              <c:numCache>
                <c:formatCode>General</c:formatCode>
                <c:ptCount val="2"/>
                <c:pt idx="0">
                  <c:v>11</c:v>
                </c:pt>
                <c:pt idx="1">
                  <c:v>5.7</c:v>
                </c:pt>
              </c:numCache>
            </c:numRef>
          </c:val>
        </c:ser>
        <c:ser>
          <c:idx val="7"/>
          <c:order val="7"/>
          <c:tx>
            <c:strRef>
              <c:f>'[decili dohodka po part-time, fixed-term zaposlitvah slo lfs 2011.xlsx]Sheet1'!$C$12</c:f>
              <c:strCache>
                <c:ptCount val="1"/>
                <c:pt idx="0">
                  <c:v>8 decile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2011.xlsx]Sheet1'!$F$4:$G$4</c:f>
              <c:strCache>
                <c:ptCount val="2"/>
                <c:pt idx="0">
                  <c:v>permanent</c:v>
                </c:pt>
                <c:pt idx="1">
                  <c:v>fixed-term</c:v>
                </c:pt>
              </c:strCache>
            </c:strRef>
          </c:cat>
          <c:val>
            <c:numRef>
              <c:f>'[decili dohodka po part-time, fixed-term zaposlitvah slo lfs 2011.xlsx]Sheet1'!$F$12:$G$12</c:f>
              <c:numCache>
                <c:formatCode>General</c:formatCode>
                <c:ptCount val="2"/>
                <c:pt idx="0">
                  <c:v>11.5</c:v>
                </c:pt>
                <c:pt idx="1">
                  <c:v>3.6</c:v>
                </c:pt>
              </c:numCache>
            </c:numRef>
          </c:val>
        </c:ser>
        <c:ser>
          <c:idx val="8"/>
          <c:order val="8"/>
          <c:tx>
            <c:strRef>
              <c:f>'[decili dohodka po part-time, fixed-term zaposlitvah slo lfs 2011.xlsx]Sheet1'!$C$13</c:f>
              <c:strCache>
                <c:ptCount val="1"/>
                <c:pt idx="0">
                  <c:v>9 decile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2011.xlsx]Sheet1'!$F$4:$G$4</c:f>
              <c:strCache>
                <c:ptCount val="2"/>
                <c:pt idx="0">
                  <c:v>permanent</c:v>
                </c:pt>
                <c:pt idx="1">
                  <c:v>fixed-term</c:v>
                </c:pt>
              </c:strCache>
            </c:strRef>
          </c:cat>
          <c:val>
            <c:numRef>
              <c:f>'[decili dohodka po part-time, fixed-term zaposlitvah slo lfs 2011.xlsx]Sheet1'!$F$13:$G$13</c:f>
              <c:numCache>
                <c:formatCode>General</c:formatCode>
                <c:ptCount val="2"/>
                <c:pt idx="0">
                  <c:v>11.6</c:v>
                </c:pt>
                <c:pt idx="1">
                  <c:v>2.9</c:v>
                </c:pt>
              </c:numCache>
            </c:numRef>
          </c:val>
        </c:ser>
        <c:ser>
          <c:idx val="9"/>
          <c:order val="9"/>
          <c:tx>
            <c:strRef>
              <c:f>'[decili dohodka po part-time, fixed-term zaposlitvah slo lfs 2011.xlsx]Sheet1'!$C$14</c:f>
              <c:strCache>
                <c:ptCount val="1"/>
                <c:pt idx="0">
                  <c:v>10 decile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'[decili dohodka po part-time, fixed-term zaposlitvah slo lfs 2011.xlsx]Sheet1'!$F$4:$G$4</c:f>
              <c:strCache>
                <c:ptCount val="2"/>
                <c:pt idx="0">
                  <c:v>permanent</c:v>
                </c:pt>
                <c:pt idx="1">
                  <c:v>fixed-term</c:v>
                </c:pt>
              </c:strCache>
            </c:strRef>
          </c:cat>
          <c:val>
            <c:numRef>
              <c:f>'[decili dohodka po part-time, fixed-term zaposlitvah slo lfs 2011.xlsx]Sheet1'!$F$14:$G$14</c:f>
              <c:numCache>
                <c:formatCode>General</c:formatCode>
                <c:ptCount val="2"/>
                <c:pt idx="0">
                  <c:v>11.8</c:v>
                </c:pt>
                <c:pt idx="1">
                  <c:v>2.1</c:v>
                </c:pt>
              </c:numCache>
            </c:numRef>
          </c:val>
        </c:ser>
        <c:dLbls/>
        <c:overlap val="100"/>
        <c:axId val="40457344"/>
        <c:axId val="40458880"/>
      </c:barChart>
      <c:catAx>
        <c:axId val="404573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8880"/>
        <c:crosses val="autoZero"/>
        <c:auto val="1"/>
        <c:lblAlgn val="ctr"/>
        <c:lblOffset val="100"/>
      </c:catAx>
      <c:valAx>
        <c:axId val="404588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Nedoločen čas</c:v>
                </c:pt>
              </c:strCache>
            </c:strRef>
          </c:tx>
          <c:spPr>
            <a:ln w="381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b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2.9</c:v>
                </c:pt>
                <c:pt idx="1">
                  <c:v>3.3</c:v>
                </c:pt>
                <c:pt idx="2">
                  <c:v>3.2</c:v>
                </c:pt>
                <c:pt idx="3">
                  <c:v>3.3</c:v>
                </c:pt>
                <c:pt idx="4">
                  <c:v>3.7</c:v>
                </c:pt>
                <c:pt idx="5">
                  <c:v>3</c:v>
                </c:pt>
                <c:pt idx="6">
                  <c:v>2.9</c:v>
                </c:pt>
                <c:pt idx="7">
                  <c:v>4.0999999999999996</c:v>
                </c:pt>
                <c:pt idx="8">
                  <c:v>3.9</c:v>
                </c:pt>
                <c:pt idx="9">
                  <c:v>3.3</c:v>
                </c:pt>
                <c:pt idx="10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Polni delovni čas</c:v>
                </c:pt>
              </c:strCache>
            </c:strRef>
          </c:tx>
          <c:spPr>
            <a:ln w="38100">
              <a:solidFill>
                <a:srgbClr val="00B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4.3</c:v>
                </c:pt>
                <c:pt idx="1">
                  <c:v>4.2</c:v>
                </c:pt>
                <c:pt idx="2">
                  <c:v>4</c:v>
                </c:pt>
                <c:pt idx="3">
                  <c:v>4.7</c:v>
                </c:pt>
                <c:pt idx="4">
                  <c:v>4.3</c:v>
                </c:pt>
                <c:pt idx="5">
                  <c:v>4.5999999999999996</c:v>
                </c:pt>
                <c:pt idx="6">
                  <c:v>5.4</c:v>
                </c:pt>
                <c:pt idx="7">
                  <c:v>5.6</c:v>
                </c:pt>
                <c:pt idx="8">
                  <c:v>5.8</c:v>
                </c:pt>
                <c:pt idx="9">
                  <c:v>5.5</c:v>
                </c:pt>
                <c:pt idx="10">
                  <c:v>5.9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Določen čas </c:v>
                </c:pt>
              </c:strCache>
            </c:strRef>
          </c:tx>
          <c:spPr>
            <a:ln w="38100">
              <a:solidFill>
                <a:srgbClr val="EF642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8.7000000000000011</c:v>
                </c:pt>
                <c:pt idx="1">
                  <c:v>8.1</c:v>
                </c:pt>
                <c:pt idx="2">
                  <c:v>8</c:v>
                </c:pt>
                <c:pt idx="3">
                  <c:v>8.8000000000000007</c:v>
                </c:pt>
                <c:pt idx="4">
                  <c:v>4.2</c:v>
                </c:pt>
                <c:pt idx="5">
                  <c:v>7.5</c:v>
                </c:pt>
                <c:pt idx="6">
                  <c:v>10.1</c:v>
                </c:pt>
                <c:pt idx="7">
                  <c:v>11.4</c:v>
                </c:pt>
                <c:pt idx="8">
                  <c:v>8.1</c:v>
                </c:pt>
                <c:pt idx="9">
                  <c:v>14.6</c:v>
                </c:pt>
                <c:pt idx="10">
                  <c:v>12.5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Skrajšani del. čas</c:v>
                </c:pt>
              </c:strCache>
            </c:strRef>
          </c:tx>
          <c:spPr>
            <a:ln w="38100">
              <a:solidFill>
                <a:srgbClr val="00B0F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1"/>
              <c:layout>
                <c:manualLayout>
                  <c:x val="-2.4509803921568599E-2"/>
                  <c:y val="3.0468998928717402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1045751633986901E-2"/>
                  <c:y val="3.5505197098753306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1045751633986901E-2"/>
                  <c:y val="2.5432800758681505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10.4</c:v>
                </c:pt>
                <c:pt idx="1">
                  <c:v>7.4</c:v>
                </c:pt>
                <c:pt idx="2">
                  <c:v>10.8</c:v>
                </c:pt>
                <c:pt idx="3">
                  <c:v>8.1</c:v>
                </c:pt>
                <c:pt idx="4">
                  <c:v>7.2</c:v>
                </c:pt>
                <c:pt idx="5">
                  <c:v>7.4</c:v>
                </c:pt>
                <c:pt idx="6">
                  <c:v>10.7</c:v>
                </c:pt>
                <c:pt idx="7">
                  <c:v>10.200000000000001</c:v>
                </c:pt>
                <c:pt idx="8">
                  <c:v>13.4</c:v>
                </c:pt>
                <c:pt idx="9">
                  <c:v>13</c:v>
                </c:pt>
                <c:pt idx="10">
                  <c:v>14.6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Samozaposleni*</c:v>
                </c:pt>
              </c:strCache>
            </c:strRef>
          </c:tx>
          <c:spPr>
            <a:ln w="38100">
              <a:solidFill>
                <a:srgbClr val="FF006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Sheet1!$F$2:$F$12</c:f>
              <c:numCache>
                <c:formatCode>General</c:formatCode>
                <c:ptCount val="11"/>
                <c:pt idx="0">
                  <c:v>13.2</c:v>
                </c:pt>
                <c:pt idx="1">
                  <c:v>17.3</c:v>
                </c:pt>
                <c:pt idx="2">
                  <c:v>16.100000000000001</c:v>
                </c:pt>
                <c:pt idx="3">
                  <c:v>18.600000000000001</c:v>
                </c:pt>
                <c:pt idx="4">
                  <c:v>17.2</c:v>
                </c:pt>
                <c:pt idx="5">
                  <c:v>21.4</c:v>
                </c:pt>
                <c:pt idx="6">
                  <c:v>23.4</c:v>
                </c:pt>
                <c:pt idx="7">
                  <c:v>23.9</c:v>
                </c:pt>
                <c:pt idx="8">
                  <c:v>27.9</c:v>
                </c:pt>
                <c:pt idx="9">
                  <c:v>25.2</c:v>
                </c:pt>
                <c:pt idx="10">
                  <c:v>22.4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manj kot 1 leto</c:v>
                </c:pt>
              </c:strCache>
            </c:strRef>
          </c:tx>
          <c:spPr>
            <a:ln w="381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aseline="0"/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Sheet1!$G$2:$G$12</c:f>
              <c:numCache>
                <c:formatCode>General</c:formatCode>
                <c:ptCount val="11"/>
                <c:pt idx="0">
                  <c:v>12.3</c:v>
                </c:pt>
                <c:pt idx="1">
                  <c:v>13.4</c:v>
                </c:pt>
                <c:pt idx="2">
                  <c:v>13.9</c:v>
                </c:pt>
                <c:pt idx="3">
                  <c:v>8.7000000000000011</c:v>
                </c:pt>
                <c:pt idx="4">
                  <c:v>9.5</c:v>
                </c:pt>
                <c:pt idx="5">
                  <c:v>12.7</c:v>
                </c:pt>
                <c:pt idx="6">
                  <c:v>14.8</c:v>
                </c:pt>
                <c:pt idx="7">
                  <c:v>15.2</c:v>
                </c:pt>
                <c:pt idx="8">
                  <c:v>17</c:v>
                </c:pt>
                <c:pt idx="9">
                  <c:v>15.2</c:v>
                </c:pt>
                <c:pt idx="10">
                  <c:v>13.4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1 leto +</c:v>
                </c:pt>
              </c:strCache>
            </c:strRef>
          </c:tx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Sheet1!$H$2:$H$12</c:f>
              <c:numCache>
                <c:formatCode>General</c:formatCode>
                <c:ptCount val="11"/>
                <c:pt idx="0">
                  <c:v>4.0999999999999996</c:v>
                </c:pt>
                <c:pt idx="1">
                  <c:v>4.2</c:v>
                </c:pt>
                <c:pt idx="2">
                  <c:v>4.0999999999999996</c:v>
                </c:pt>
                <c:pt idx="3">
                  <c:v>4.8</c:v>
                </c:pt>
                <c:pt idx="4">
                  <c:v>4.5999999999999996</c:v>
                </c:pt>
                <c:pt idx="5">
                  <c:v>4.8</c:v>
                </c:pt>
                <c:pt idx="6">
                  <c:v>5.3</c:v>
                </c:pt>
                <c:pt idx="7">
                  <c:v>5.9</c:v>
                </c:pt>
                <c:pt idx="8">
                  <c:v>6.4</c:v>
                </c:pt>
                <c:pt idx="9">
                  <c:v>5.8</c:v>
                </c:pt>
                <c:pt idx="10">
                  <c:v>6.1</c:v>
                </c:pt>
              </c:numCache>
            </c:numRef>
          </c:val>
        </c:ser>
        <c:dLbls/>
        <c:marker val="1"/>
        <c:axId val="125546880"/>
        <c:axId val="125548416"/>
      </c:lineChart>
      <c:catAx>
        <c:axId val="12554688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25548416"/>
        <c:crosses val="autoZero"/>
        <c:auto val="1"/>
        <c:lblAlgn val="ctr"/>
        <c:lblOffset val="100"/>
      </c:catAx>
      <c:valAx>
        <c:axId val="125548416"/>
        <c:scaling>
          <c:orientation val="minMax"/>
        </c:scaling>
        <c:axPos val="l"/>
        <c:majorGridlines>
          <c:spPr>
            <a:ln>
              <a:prstDash val="dash"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25546880"/>
        <c:crosses val="autoZero"/>
        <c:crossBetween val="between"/>
      </c:valAx>
      <c:spPr>
        <a:ln>
          <a:solidFill>
            <a:schemeClr val="tx1">
              <a:tint val="75000"/>
              <a:shade val="95000"/>
              <a:satMod val="105000"/>
            </a:schemeClr>
          </a:solidFill>
        </a:ln>
      </c:spPr>
    </c:plotArea>
    <c:legend>
      <c:legendPos val="b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autoTitleDeleted val="1"/>
    <c:plotArea>
      <c:layout/>
      <c:barChart>
        <c:barDir val="col"/>
        <c:grouping val="clustered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'[lfsq_etpga(2) temporary 15-24.xls]Data'!$A$12:$A$45</c:f>
              <c:strCache>
                <c:ptCount val="34"/>
                <c:pt idx="0">
                  <c:v>Slovenia</c:v>
                </c:pt>
                <c:pt idx="1">
                  <c:v>Spain</c:v>
                </c:pt>
                <c:pt idx="2">
                  <c:v>Poland</c:v>
                </c:pt>
                <c:pt idx="3">
                  <c:v>Croatia</c:v>
                </c:pt>
                <c:pt idx="4">
                  <c:v>Portugal</c:v>
                </c:pt>
                <c:pt idx="5">
                  <c:v>France</c:v>
                </c:pt>
                <c:pt idx="6">
                  <c:v>Sweden</c:v>
                </c:pt>
                <c:pt idx="7">
                  <c:v>Italy</c:v>
                </c:pt>
                <c:pt idx="8">
                  <c:v>Netherlands</c:v>
                </c:pt>
                <c:pt idx="9">
                  <c:v>Germany</c:v>
                </c:pt>
                <c:pt idx="10">
                  <c:v>Switzerland</c:v>
                </c:pt>
                <c:pt idx="11">
                  <c:v>Finland</c:v>
                </c:pt>
                <c:pt idx="12">
                  <c:v>EU (28)</c:v>
                </c:pt>
                <c:pt idx="13">
                  <c:v>Luxembourg</c:v>
                </c:pt>
                <c:pt idx="14">
                  <c:v>Cyprus</c:v>
                </c:pt>
                <c:pt idx="15">
                  <c:v>Iceland</c:v>
                </c:pt>
                <c:pt idx="16">
                  <c:v>Belgium</c:v>
                </c:pt>
                <c:pt idx="17">
                  <c:v>Denmark</c:v>
                </c:pt>
                <c:pt idx="18">
                  <c:v>Ireland</c:v>
                </c:pt>
                <c:pt idx="19">
                  <c:v>Austria</c:v>
                </c:pt>
                <c:pt idx="20">
                  <c:v>Czech Republic</c:v>
                </c:pt>
                <c:pt idx="21">
                  <c:v>Greece</c:v>
                </c:pt>
                <c:pt idx="22">
                  <c:v>FYRM</c:v>
                </c:pt>
                <c:pt idx="23">
                  <c:v>Norway</c:v>
                </c:pt>
                <c:pt idx="24">
                  <c:v>Turkey</c:v>
                </c:pt>
                <c:pt idx="25">
                  <c:v>Slovakia</c:v>
                </c:pt>
                <c:pt idx="26">
                  <c:v>Hungary</c:v>
                </c:pt>
                <c:pt idx="27">
                  <c:v>Malta</c:v>
                </c:pt>
                <c:pt idx="28">
                  <c:v>Bulgaria</c:v>
                </c:pt>
                <c:pt idx="29">
                  <c:v>United Kingdom</c:v>
                </c:pt>
                <c:pt idx="30">
                  <c:v>Estonia</c:v>
                </c:pt>
                <c:pt idx="31">
                  <c:v>Lithuania</c:v>
                </c:pt>
                <c:pt idx="32">
                  <c:v>Latvia</c:v>
                </c:pt>
                <c:pt idx="33">
                  <c:v>Romania</c:v>
                </c:pt>
              </c:strCache>
            </c:strRef>
          </c:cat>
          <c:val>
            <c:numRef>
              <c:f>'[lfsq_etpga(2) temporary 15-24.xls]Data'!$B$12:$B$45</c:f>
              <c:numCache>
                <c:formatCode>#,##0.0</c:formatCode>
                <c:ptCount val="34"/>
                <c:pt idx="0">
                  <c:v>75.7</c:v>
                </c:pt>
                <c:pt idx="1">
                  <c:v>70.8</c:v>
                </c:pt>
                <c:pt idx="2">
                  <c:v>69.599999999999994</c:v>
                </c:pt>
                <c:pt idx="3">
                  <c:v>68</c:v>
                </c:pt>
                <c:pt idx="4">
                  <c:v>66.2</c:v>
                </c:pt>
                <c:pt idx="5">
                  <c:v>59.6</c:v>
                </c:pt>
                <c:pt idx="6">
                  <c:v>55.3</c:v>
                </c:pt>
                <c:pt idx="7">
                  <c:v>55.1</c:v>
                </c:pt>
                <c:pt idx="8">
                  <c:v>55</c:v>
                </c:pt>
                <c:pt idx="9">
                  <c:v>53.8</c:v>
                </c:pt>
                <c:pt idx="10">
                  <c:v>51.9</c:v>
                </c:pt>
                <c:pt idx="11">
                  <c:v>47.7</c:v>
                </c:pt>
                <c:pt idx="12">
                  <c:v>44</c:v>
                </c:pt>
                <c:pt idx="13">
                  <c:v>39</c:v>
                </c:pt>
                <c:pt idx="14">
                  <c:v>37.1</c:v>
                </c:pt>
                <c:pt idx="15">
                  <c:v>36.300000000000011</c:v>
                </c:pt>
                <c:pt idx="16">
                  <c:v>36.1</c:v>
                </c:pt>
                <c:pt idx="17">
                  <c:v>34.5</c:v>
                </c:pt>
                <c:pt idx="18">
                  <c:v>32.1</c:v>
                </c:pt>
                <c:pt idx="19">
                  <c:v>31.7</c:v>
                </c:pt>
                <c:pt idx="20">
                  <c:v>31</c:v>
                </c:pt>
                <c:pt idx="21">
                  <c:v>30.6</c:v>
                </c:pt>
                <c:pt idx="22">
                  <c:v>29.6</c:v>
                </c:pt>
                <c:pt idx="23">
                  <c:v>29.3</c:v>
                </c:pt>
                <c:pt idx="24">
                  <c:v>27.4</c:v>
                </c:pt>
                <c:pt idx="25">
                  <c:v>25.6</c:v>
                </c:pt>
                <c:pt idx="26">
                  <c:v>20</c:v>
                </c:pt>
                <c:pt idx="27">
                  <c:v>16.2</c:v>
                </c:pt>
                <c:pt idx="28">
                  <c:v>15.4</c:v>
                </c:pt>
                <c:pt idx="29">
                  <c:v>15</c:v>
                </c:pt>
                <c:pt idx="30">
                  <c:v>12.3</c:v>
                </c:pt>
                <c:pt idx="31">
                  <c:v>9.8000000000000007</c:v>
                </c:pt>
                <c:pt idx="32">
                  <c:v>6.5</c:v>
                </c:pt>
                <c:pt idx="33">
                  <c:v>5.2</c:v>
                </c:pt>
              </c:numCache>
            </c:numRef>
          </c:val>
        </c:ser>
        <c:dLbls/>
        <c:gapWidth val="100"/>
        <c:overlap val="-24"/>
        <c:axId val="40577664"/>
        <c:axId val="40579456"/>
      </c:barChart>
      <c:catAx>
        <c:axId val="405776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79456"/>
        <c:crosses val="autoZero"/>
        <c:auto val="1"/>
        <c:lblAlgn val="ctr"/>
        <c:lblOffset val="100"/>
      </c:catAx>
      <c:valAx>
        <c:axId val="405794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7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autoTitleDeleted val="1"/>
    <c:plotArea>
      <c:layout/>
      <c:lineChart>
        <c:grouping val="standard"/>
        <c:ser>
          <c:idx val="0"/>
          <c:order val="0"/>
          <c:tx>
            <c:strRef>
              <c:f>'[ilc_iw01 (inwork poverty 15-24).xls]Sheet1'!$C$7</c:f>
              <c:strCache>
                <c:ptCount val="1"/>
                <c:pt idx="0">
                  <c:v>15-24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6"/>
              <c:layout>
                <c:manualLayout>
                  <c:x val="-1.34114727993186E-2"/>
                  <c:y val="3.5863866433141413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'[ilc_iw01 (inwork poverty 15-24).xls]Sheet1'!$D$6:$M$6</c:f>
              <c:strCach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strCache>
            </c:strRef>
          </c:cat>
          <c:val>
            <c:numRef>
              <c:f>'[ilc_iw01 (inwork poverty 15-24).xls]Sheet1'!$D$7:$M$7</c:f>
              <c:numCache>
                <c:formatCode>#,##0.0</c:formatCode>
                <c:ptCount val="10"/>
                <c:pt idx="0">
                  <c:v>5.2</c:v>
                </c:pt>
                <c:pt idx="1">
                  <c:v>4.0999999999999996</c:v>
                </c:pt>
                <c:pt idx="2">
                  <c:v>4.4000000000000004</c:v>
                </c:pt>
                <c:pt idx="3">
                  <c:v>2.8</c:v>
                </c:pt>
                <c:pt idx="4">
                  <c:v>3.6</c:v>
                </c:pt>
                <c:pt idx="5">
                  <c:v>3.4</c:v>
                </c:pt>
                <c:pt idx="6">
                  <c:v>6.3</c:v>
                </c:pt>
                <c:pt idx="7">
                  <c:v>7.7</c:v>
                </c:pt>
                <c:pt idx="8">
                  <c:v>9.9</c:v>
                </c:pt>
                <c:pt idx="9">
                  <c:v>7</c:v>
                </c:pt>
              </c:numCache>
            </c:numRef>
          </c:val>
        </c:ser>
        <c:ser>
          <c:idx val="1"/>
          <c:order val="1"/>
          <c:tx>
            <c:strRef>
              <c:f>'[ilc_iw01 (inwork poverty 15-24).xls]Sheet1'!$C$8</c:f>
              <c:strCache>
                <c:ptCount val="1"/>
                <c:pt idx="0">
                  <c:v>25-54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4"/>
              <c:layout>
                <c:manualLayout>
                  <c:x val="-2.3699681516868493E-2"/>
                  <c:y val="-4.1946115464294803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6350961004332854E-2"/>
                  <c:y val="1.2520871863910505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0760193311854132E-2"/>
                  <c:y val="-1.5552041836621375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'[ilc_iw01 (inwork poverty 15-24).xls]Sheet1'!$D$6:$M$6</c:f>
              <c:strCach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strCache>
            </c:strRef>
          </c:cat>
          <c:val>
            <c:numRef>
              <c:f>'[ilc_iw01 (inwork poverty 15-24).xls]Sheet1'!$D$8:$M$8</c:f>
              <c:numCache>
                <c:formatCode>#,##0.0</c:formatCode>
                <c:ptCount val="10"/>
                <c:pt idx="0">
                  <c:v>4.7</c:v>
                </c:pt>
                <c:pt idx="1">
                  <c:v>4.7</c:v>
                </c:pt>
                <c:pt idx="2">
                  <c:v>5.2</c:v>
                </c:pt>
                <c:pt idx="3">
                  <c:v>4.9000000000000004</c:v>
                </c:pt>
                <c:pt idx="4">
                  <c:v>5.4</c:v>
                </c:pt>
                <c:pt idx="5">
                  <c:v>6.2</c:v>
                </c:pt>
                <c:pt idx="6">
                  <c:v>6.6</c:v>
                </c:pt>
                <c:pt idx="7">
                  <c:v>7</c:v>
                </c:pt>
                <c:pt idx="8">
                  <c:v>6.2</c:v>
                </c:pt>
                <c:pt idx="9">
                  <c:v>6.4</c:v>
                </c:pt>
              </c:numCache>
            </c:numRef>
          </c:val>
        </c:ser>
        <c:ser>
          <c:idx val="2"/>
          <c:order val="2"/>
          <c:tx>
            <c:strRef>
              <c:f>'[ilc_iw01 (inwork poverty 15-24).xls]Sheet1'!$C$9</c:f>
              <c:strCache>
                <c:ptCount val="1"/>
                <c:pt idx="0">
                  <c:v>55-64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4"/>
              <c:layout>
                <c:manualLayout>
                  <c:x val="-1.782070510683998E-2"/>
                  <c:y val="1.511453792715842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2229937414361484E-2"/>
                  <c:y val="2.1462076109190482E-3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'[ilc_iw01 (inwork poverty 15-24).xls]Sheet1'!$D$6:$M$6</c:f>
              <c:strCach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strCache>
            </c:strRef>
          </c:cat>
          <c:val>
            <c:numRef>
              <c:f>'[ilc_iw01 (inwork poverty 15-24).xls]Sheet1'!$D$9:$M$9</c:f>
              <c:numCache>
                <c:formatCode>#,##0.0</c:formatCode>
                <c:ptCount val="10"/>
                <c:pt idx="0">
                  <c:v>6.1</c:v>
                </c:pt>
                <c:pt idx="1">
                  <c:v>3.8</c:v>
                </c:pt>
                <c:pt idx="2">
                  <c:v>3.9</c:v>
                </c:pt>
                <c:pt idx="3">
                  <c:v>4.5999999999999996</c:v>
                </c:pt>
                <c:pt idx="4">
                  <c:v>5.2</c:v>
                </c:pt>
                <c:pt idx="5">
                  <c:v>5.0999999999999996</c:v>
                </c:pt>
                <c:pt idx="6">
                  <c:v>6.4</c:v>
                </c:pt>
                <c:pt idx="7">
                  <c:v>7.1</c:v>
                </c:pt>
                <c:pt idx="8">
                  <c:v>7.3</c:v>
                </c:pt>
                <c:pt idx="9">
                  <c:v>8.6</c:v>
                </c:pt>
              </c:numCache>
            </c:numRef>
          </c:val>
        </c:ser>
        <c:dLbls/>
        <c:marker val="1"/>
        <c:axId val="40630528"/>
        <c:axId val="65617920"/>
      </c:lineChart>
      <c:catAx>
        <c:axId val="406305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17920"/>
        <c:crosses val="autoZero"/>
        <c:auto val="1"/>
        <c:lblAlgn val="ctr"/>
        <c:lblOffset val="100"/>
      </c:catAx>
      <c:valAx>
        <c:axId val="656179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30528"/>
        <c:crosses val="autoZero"/>
        <c:crossBetween val="between"/>
      </c:valAx>
      <c:spPr>
        <a:noFill/>
        <a:ln>
          <a:solidFill>
            <a:schemeClr val="bg2">
              <a:lumMod val="60000"/>
              <a:lumOff val="40000"/>
            </a:schemeClr>
          </a:solidFill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študentsko delo</c:v>
                </c:pt>
              </c:strCache>
            </c:strRef>
          </c:tx>
          <c:spPr>
            <a:ln w="34925" cap="rnd">
              <a:solidFill>
                <a:srgbClr val="C00000"/>
              </a:solidFill>
              <a:rou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Sheet1!$A$2:$A$18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0.9</c:v>
                </c:pt>
                <c:pt idx="1">
                  <c:v>1.2</c:v>
                </c:pt>
                <c:pt idx="2">
                  <c:v>2.1</c:v>
                </c:pt>
                <c:pt idx="3">
                  <c:v>2.4</c:v>
                </c:pt>
                <c:pt idx="4">
                  <c:v>3.1</c:v>
                </c:pt>
                <c:pt idx="5">
                  <c:v>2.5</c:v>
                </c:pt>
                <c:pt idx="6">
                  <c:v>3.3</c:v>
                </c:pt>
                <c:pt idx="7">
                  <c:v>3.7</c:v>
                </c:pt>
                <c:pt idx="8">
                  <c:v>3.7</c:v>
                </c:pt>
                <c:pt idx="9">
                  <c:v>3.8</c:v>
                </c:pt>
                <c:pt idx="10">
                  <c:v>3.8</c:v>
                </c:pt>
                <c:pt idx="11">
                  <c:v>3</c:v>
                </c:pt>
                <c:pt idx="12">
                  <c:v>2.6</c:v>
                </c:pt>
                <c:pt idx="13">
                  <c:v>2.5</c:v>
                </c:pt>
                <c:pt idx="14">
                  <c:v>2.6</c:v>
                </c:pt>
                <c:pt idx="15">
                  <c:v>3.4</c:v>
                </c:pt>
                <c:pt idx="16">
                  <c:v>3.4</c:v>
                </c:pt>
              </c:numCache>
            </c:numRef>
          </c:val>
        </c:ser>
        <c:dLbls/>
        <c:marker val="1"/>
        <c:axId val="125854080"/>
        <c:axId val="125855616"/>
      </c:lineChart>
      <c:lineChart>
        <c:grouping val="standard"/>
        <c:ser>
          <c:idx val="1"/>
          <c:order val="1"/>
          <c:tx>
            <c:strRef>
              <c:f>Sheet1!$C$1</c:f>
              <c:strCache>
                <c:ptCount val="1"/>
                <c:pt idx="0">
                  <c:v>stopnja tveganja revčine (15-24)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Sheet1!$A$2:$A$18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5">
                  <c:v>5</c:v>
                </c:pt>
                <c:pt idx="6">
                  <c:v>5.2</c:v>
                </c:pt>
                <c:pt idx="7">
                  <c:v>4.0999999999999996</c:v>
                </c:pt>
                <c:pt idx="8">
                  <c:v>4.4000000000000004</c:v>
                </c:pt>
                <c:pt idx="9">
                  <c:v>2.8</c:v>
                </c:pt>
                <c:pt idx="10">
                  <c:v>3.6</c:v>
                </c:pt>
                <c:pt idx="11">
                  <c:v>3.4</c:v>
                </c:pt>
                <c:pt idx="12">
                  <c:v>6.3</c:v>
                </c:pt>
                <c:pt idx="13">
                  <c:v>7.7</c:v>
                </c:pt>
                <c:pt idx="14">
                  <c:v>9.9</c:v>
                </c:pt>
                <c:pt idx="15">
                  <c:v>7</c:v>
                </c:pt>
              </c:numCache>
            </c:numRef>
          </c:val>
        </c:ser>
        <c:dLbls/>
        <c:marker val="1"/>
        <c:axId val="125863808"/>
        <c:axId val="125861888"/>
      </c:lineChart>
      <c:catAx>
        <c:axId val="1258540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855616"/>
        <c:crosses val="autoZero"/>
        <c:auto val="1"/>
        <c:lblAlgn val="ctr"/>
        <c:lblOffset val="100"/>
      </c:catAx>
      <c:valAx>
        <c:axId val="1258556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l-SI" sz="1200" baseline="0" dirty="0" smtClean="0"/>
                  <a:t>Študentsko delo, %</a:t>
                </a:r>
                <a:endParaRPr lang="sl-SI" sz="1200" baseline="0" dirty="0"/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854080"/>
        <c:crosses val="autoZero"/>
        <c:crossBetween val="between"/>
      </c:valAx>
      <c:valAx>
        <c:axId val="125861888"/>
        <c:scaling>
          <c:orientation val="minMax"/>
        </c:scaling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l-SI" sz="1200" baseline="0" dirty="0" smtClean="0"/>
                  <a:t>Stopnja tveganja revščine, %</a:t>
                </a:r>
                <a:endParaRPr lang="sl-SI" sz="1200" baseline="0" dirty="0"/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863808"/>
        <c:crosses val="max"/>
        <c:crossBetween val="between"/>
      </c:valAx>
      <c:catAx>
        <c:axId val="125863808"/>
        <c:scaling>
          <c:orientation val="minMax"/>
        </c:scaling>
        <c:delete val="1"/>
        <c:axPos val="b"/>
        <c:numFmt formatCode="General" sourceLinked="1"/>
        <c:tickLblPos val="none"/>
        <c:crossAx val="125861888"/>
        <c:crosses val="autoZero"/>
        <c:auto val="1"/>
        <c:lblAlgn val="ctr"/>
        <c:lblOffset val="100"/>
      </c:catAx>
      <c:spPr>
        <a:noFill/>
        <a:ln>
          <a:solidFill>
            <a:schemeClr val="tx1">
              <a:lumMod val="15000"/>
              <a:lumOff val="85000"/>
            </a:schemeClr>
          </a:solidFill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0.95902</cdr:x>
      <cdr:y>0.61972</cdr:y>
    </cdr:from>
    <cdr:to>
      <cdr:x>1</cdr:x>
      <cdr:y>0.68423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666148" y="3168352"/>
          <a:ext cx="370348" cy="3298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l-SI" sz="1100" dirty="0" smtClean="0"/>
            <a:t>4,5</a:t>
          </a:r>
          <a:endParaRPr lang="sl-SI" sz="1100" dirty="0"/>
        </a:p>
      </cdr:txBody>
    </cdr:sp>
  </cdr:relSizeAnchor>
  <cdr:relSizeAnchor xmlns:cdr="http://schemas.openxmlformats.org/drawingml/2006/chartDrawing">
    <cdr:from>
      <cdr:x>0.9481</cdr:x>
      <cdr:y>0.35211</cdr:y>
    </cdr:from>
    <cdr:to>
      <cdr:x>1</cdr:x>
      <cdr:y>0.41663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567519" y="1800200"/>
          <a:ext cx="468977" cy="3298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l-SI" sz="1100" dirty="0" smtClean="0"/>
            <a:t>10,1</a:t>
          </a:r>
          <a:endParaRPr lang="sl-SI" sz="1100" dirty="0"/>
        </a:p>
      </cdr:txBody>
    </cdr:sp>
  </cdr:relSizeAnchor>
  <cdr:relSizeAnchor xmlns:cdr="http://schemas.openxmlformats.org/drawingml/2006/chartDrawing">
    <cdr:from>
      <cdr:x>0.95169</cdr:x>
      <cdr:y>0.26761</cdr:y>
    </cdr:from>
    <cdr:to>
      <cdr:x>1</cdr:x>
      <cdr:y>0.33212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8599984" y="1368152"/>
          <a:ext cx="436512" cy="3298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l-SI" sz="1100" dirty="0" smtClean="0"/>
            <a:t>11,6</a:t>
          </a:r>
          <a:endParaRPr lang="sl-SI" sz="1100" dirty="0"/>
        </a:p>
      </cdr:txBody>
    </cdr:sp>
  </cdr:relSizeAnchor>
  <cdr:relSizeAnchor xmlns:cdr="http://schemas.openxmlformats.org/drawingml/2006/chartDrawing">
    <cdr:from>
      <cdr:x>0.94887</cdr:x>
      <cdr:y>0.16901</cdr:y>
    </cdr:from>
    <cdr:to>
      <cdr:x>1</cdr:x>
      <cdr:y>0.23353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574449" y="864096"/>
          <a:ext cx="462047" cy="3298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l-SI" sz="1100" dirty="0" smtClean="0"/>
            <a:t>13,0</a:t>
          </a:r>
          <a:endParaRPr lang="sl-SI" sz="1100" dirty="0"/>
        </a:p>
      </cdr:txBody>
    </cdr:sp>
  </cdr:relSizeAnchor>
  <cdr:relSizeAnchor xmlns:cdr="http://schemas.openxmlformats.org/drawingml/2006/chartDrawing">
    <cdr:from>
      <cdr:x>0.0358</cdr:x>
      <cdr:y>0.10959</cdr:y>
    </cdr:from>
    <cdr:to>
      <cdr:x>0.08361</cdr:x>
      <cdr:y>0.15068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3528" y="576064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l-SI" sz="1100" dirty="0" smtClean="0"/>
            <a:t>14,1</a:t>
          </a:r>
          <a:endParaRPr lang="sl-SI" sz="1100" dirty="0"/>
        </a:p>
      </cdr:txBody>
    </cdr:sp>
  </cdr:relSizeAnchor>
  <cdr:relSizeAnchor xmlns:cdr="http://schemas.openxmlformats.org/drawingml/2006/chartDrawing">
    <cdr:from>
      <cdr:x>0.0358</cdr:x>
      <cdr:y>0.53425</cdr:y>
    </cdr:from>
    <cdr:to>
      <cdr:x>0.09158</cdr:x>
      <cdr:y>0.57534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3528" y="2808312"/>
          <a:ext cx="50405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l-SI" sz="1100" dirty="0" smtClean="0"/>
            <a:t>5,8</a:t>
          </a:r>
          <a:endParaRPr lang="sl-SI" sz="1100" dirty="0"/>
        </a:p>
      </cdr:txBody>
    </cdr:sp>
  </cdr:relSizeAnchor>
  <cdr:relSizeAnchor xmlns:cdr="http://schemas.openxmlformats.org/drawingml/2006/chartDrawing">
    <cdr:from>
      <cdr:x>0.02783</cdr:x>
      <cdr:y>0.63014</cdr:y>
    </cdr:from>
    <cdr:to>
      <cdr:x>0.09158</cdr:x>
      <cdr:y>0.67123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51520" y="3312368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l-SI" sz="1100" dirty="0" smtClean="0"/>
            <a:t>4,8</a:t>
          </a:r>
          <a:endParaRPr lang="sl-SI" sz="1100" dirty="0"/>
        </a:p>
      </cdr:txBody>
    </cdr:sp>
  </cdr:relSizeAnchor>
  <cdr:relSizeAnchor xmlns:cdr="http://schemas.openxmlformats.org/drawingml/2006/chartDrawing">
    <cdr:from>
      <cdr:x>0.05971</cdr:x>
      <cdr:y>0.78082</cdr:y>
    </cdr:from>
    <cdr:to>
      <cdr:x>0.11549</cdr:x>
      <cdr:y>0.82192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39552" y="4104456"/>
          <a:ext cx="50405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l-SI" sz="1100" dirty="0" smtClean="0"/>
            <a:t>1,9</a:t>
          </a:r>
          <a:endParaRPr lang="sl-SI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0FF21-19D0-4E5E-A195-1900081D2C84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056A8-77CC-4E04-94C1-829AF349CE4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7326045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66CA8-6FAA-4B58-BEBB-40CA4A86EAD4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241CA-0122-4829-B7A7-A70618196781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1788586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18868E-9D36-48B4-92F5-CD5F0592AD55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9" name="Picture 4" descr="C:\Users\Ursa_Golob\Dropbox\CSR Communication Conference\Communication\Logos\FDV_5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3857620" y="0"/>
            <a:ext cx="1650484" cy="1558611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outerShdw blurRad="50800" dist="63500" dir="2460000" algn="t" rotWithShape="0">
              <a:schemeClr val="tx1">
                <a:alpha val="44000"/>
              </a:scheme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52736"/>
            <a:ext cx="7772400" cy="50432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70B612-268E-4C01-B154-F78F691A950D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3568" y="0"/>
            <a:ext cx="7772400" cy="54868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pic>
        <p:nvPicPr>
          <p:cNvPr id="9" name="Picture 4" descr="C:\Users\Ursa_Golob\Dropbox\CSR Communication Conference\Communication\Logos\FDV_5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864096" cy="792088"/>
          </a:xfrm>
          <a:prstGeom prst="rect">
            <a:avLst/>
          </a:prstGeom>
          <a:noFill/>
          <a:ln>
            <a:solidFill>
              <a:srgbClr val="000066"/>
            </a:solidFill>
          </a:ln>
          <a:effectLst>
            <a:outerShdw blurRad="50800" dist="50800" dir="3000000" algn="ctr" rotWithShape="0">
              <a:schemeClr val="tx1">
                <a:alpha val="23000"/>
              </a:scheme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29887-487B-415D-90D4-47E101AEFBCD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8" name="Picture 4" descr="C:\Users\Ursa_Golob\Dropbox\CSR Communication Conference\Communication\Logos\FDV_5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864096" cy="79208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0"/>
            <a:ext cx="7772400" cy="54868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6C6EE-B8DB-424F-9B8E-D9852BF63C68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9" name="Picture 4" descr="C:\Users\Ursa_Golob\Dropbox\CSR Communication Conference\Communication\Logos\FDV_5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864096" cy="79208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92101-A351-45E5-A228-8FB9217342E1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83568" y="0"/>
            <a:ext cx="7772400" cy="54868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pic>
        <p:nvPicPr>
          <p:cNvPr id="12" name="Picture 4" descr="C:\Users\Ursa_Golob\Dropbox\CSR Communication Conference\Communication\Logos\FDV_5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864096" cy="79208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1A11-0CD8-476E-A149-5A88CA1BE52C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3568" y="0"/>
            <a:ext cx="7772400" cy="54868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pic>
        <p:nvPicPr>
          <p:cNvPr id="8" name="Picture 4" descr="C:\Users\Ursa_Golob\Dropbox\CSR Communication Conference\Communication\Logos\FDV_5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864096" cy="79208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5AB55A-4A31-4398-A676-2A03B8551ACD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3568" y="0"/>
            <a:ext cx="7772400" cy="54868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pic>
        <p:nvPicPr>
          <p:cNvPr id="7" name="Picture 4" descr="C:\Users\Ursa_Golob\Dropbox\CSR Communication Conference\Communication\Logos\FDV_5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864096" cy="79208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92696"/>
            <a:ext cx="5111750" cy="54334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92696"/>
            <a:ext cx="3008313" cy="54334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E0348A-9D7A-4A8D-9D2D-8D77EBBDA827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3568" y="0"/>
            <a:ext cx="7772400" cy="54868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pic>
        <p:nvPicPr>
          <p:cNvPr id="10" name="Picture 4" descr="C:\Users\Ursa_Golob\Dropbox\CSR Communication Conference\Communication\Logos\FDV_5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864096" cy="79208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C33BB1-34C9-4C46-85C7-D0C186AC41C5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 bwMode="auto">
          <a:xfrm>
            <a:off x="683568" y="0"/>
            <a:ext cx="777240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endParaRPr kumimoji="0" lang="sl-SI" sz="3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Picture 4" descr="C:\Users\Ursa_Golob\Dropbox\CSR Communication Conference\Communication\Logos\FDV_5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864096" cy="79208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D4C9D-0F42-4309-8EB2-97472E188E37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3568" y="0"/>
            <a:ext cx="7772400" cy="54868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pic>
        <p:nvPicPr>
          <p:cNvPr id="9" name="Picture 4" descr="C:\Users\Ursa_Golob\Dropbox\CSR Communication Conference\Communication\Logos\FDV_5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8279904" y="0"/>
            <a:ext cx="864096" cy="79208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6C9387-0997-43C3-B8A7-4AFF39BAF41D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8" name="Picture 4" descr="C:\Users\Ursa_Golob\Dropbox\CSR Communication Conference\Communication\Logos\FDV_5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8279904" y="0"/>
            <a:ext cx="864096" cy="79208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66FE27C-205B-4CA6-A7C2-74B76C86DDE7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sl-SI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l-SI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6324600"/>
            <a:ext cx="9144000" cy="1524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l-SI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5257800" y="6477000"/>
            <a:ext cx="3886200" cy="381000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l-SI"/>
          </a:p>
        </p:txBody>
      </p:sp>
      <p:sp>
        <p:nvSpPr>
          <p:cNvPr id="1045" name="Line 21"/>
          <p:cNvSpPr>
            <a:spLocks noChangeShapeType="1"/>
          </p:cNvSpPr>
          <p:nvPr/>
        </p:nvSpPr>
        <p:spPr bwMode="auto">
          <a:xfrm>
            <a:off x="0" y="6324600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l-SI"/>
          </a:p>
        </p:txBody>
      </p:sp>
      <p:pic>
        <p:nvPicPr>
          <p:cNvPr id="1046" name="Picture 22" descr="C:\Documents and Settings\IgnjatovicM\My Documents\My Pictures\pasresb1cela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86400" y="6477000"/>
            <a:ext cx="3429000" cy="381000"/>
          </a:xfrm>
          <a:prstGeom prst="rect">
            <a:avLst/>
          </a:prstGeom>
          <a:noFill/>
        </p:spPr>
      </p:pic>
      <p:sp>
        <p:nvSpPr>
          <p:cNvPr id="1036" name="Line 12"/>
          <p:cNvSpPr>
            <a:spLocks noChangeShapeType="1"/>
          </p:cNvSpPr>
          <p:nvPr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sl-SI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15000" y="6308725"/>
            <a:ext cx="3429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 sz="800" b="1" i="1" dirty="0" err="1">
                <a:solidFill>
                  <a:schemeClr val="bg1"/>
                </a:solidFill>
                <a:latin typeface="Arial" pitchFamily="34" charset="0"/>
              </a:rPr>
              <a:t>Organisations</a:t>
            </a:r>
            <a:r>
              <a:rPr lang="sl-SI" sz="800" b="1" i="1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sl-SI" sz="800" b="1" i="1" dirty="0" err="1">
                <a:solidFill>
                  <a:schemeClr val="bg1"/>
                </a:solidFill>
                <a:latin typeface="Arial" pitchFamily="34" charset="0"/>
              </a:rPr>
              <a:t>and</a:t>
            </a:r>
            <a:r>
              <a:rPr lang="sl-SI" sz="800" b="1" i="1" dirty="0">
                <a:solidFill>
                  <a:schemeClr val="bg1"/>
                </a:solidFill>
                <a:latin typeface="Arial" pitchFamily="34" charset="0"/>
              </a:rPr>
              <a:t> Human </a:t>
            </a:r>
            <a:r>
              <a:rPr lang="sl-SI" sz="800" b="1" i="1" dirty="0" err="1">
                <a:solidFill>
                  <a:schemeClr val="bg1"/>
                </a:solidFill>
                <a:latin typeface="Arial" pitchFamily="34" charset="0"/>
              </a:rPr>
              <a:t>Resources</a:t>
            </a:r>
            <a:r>
              <a:rPr lang="sl-SI" sz="800" b="1" i="1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sl-SI" sz="800" b="1" i="1" dirty="0" err="1">
                <a:solidFill>
                  <a:schemeClr val="bg1"/>
                </a:solidFill>
                <a:latin typeface="Arial" pitchFamily="34" charset="0"/>
              </a:rPr>
              <a:t>Research</a:t>
            </a:r>
            <a:r>
              <a:rPr lang="sl-SI" sz="800" b="1" i="1" dirty="0">
                <a:solidFill>
                  <a:schemeClr val="bg1"/>
                </a:solidFill>
                <a:latin typeface="Arial" pitchFamily="34" charset="0"/>
              </a:rPr>
              <a:t> Centre</a:t>
            </a:r>
            <a:endParaRPr lang="en-GB" sz="800" b="1" i="1" dirty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39552" y="5085184"/>
            <a:ext cx="8424862" cy="838200"/>
          </a:xfrm>
        </p:spPr>
        <p:txBody>
          <a:bodyPr/>
          <a:lstStyle/>
          <a:p>
            <a:endParaRPr lang="sl-SI" altLang="sl-SI" sz="2400" dirty="0" smtClean="0">
              <a:solidFill>
                <a:srgbClr val="000099"/>
              </a:solidFill>
            </a:endParaRPr>
          </a:p>
          <a:p>
            <a:r>
              <a:rPr lang="sl-SI" altLang="sl-SI" sz="2400" dirty="0" smtClean="0">
                <a:solidFill>
                  <a:srgbClr val="000099"/>
                </a:solidFill>
              </a:rPr>
              <a:t>Ljubljana, Cankarjev dom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132856"/>
            <a:ext cx="8640960" cy="1470025"/>
          </a:xfrm>
        </p:spPr>
        <p:txBody>
          <a:bodyPr/>
          <a:lstStyle/>
          <a:p>
            <a:pPr>
              <a:defRPr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24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24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2400" b="1" dirty="0">
                <a:solidFill>
                  <a:schemeClr val="accent6">
                    <a:lumMod val="75000"/>
                  </a:schemeClr>
                </a:solidFill>
              </a:rPr>
              <a:t>Zmanjševanje </a:t>
            </a:r>
            <a:r>
              <a:rPr lang="sl-SI" sz="2400" b="1" dirty="0" err="1">
                <a:solidFill>
                  <a:schemeClr val="accent6">
                    <a:lumMod val="75000"/>
                  </a:schemeClr>
                </a:solidFill>
              </a:rPr>
              <a:t>prekarnega</a:t>
            </a:r>
            <a:r>
              <a:rPr lang="sl-SI" sz="2400" b="1" dirty="0">
                <a:solidFill>
                  <a:schemeClr val="accent6">
                    <a:lumMod val="75000"/>
                  </a:schemeClr>
                </a:solidFill>
              </a:rPr>
              <a:t> dela v Evropi skozi socialni </a:t>
            </a:r>
            <a: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  <a:t>dialog?</a:t>
            </a:r>
            <a:r>
              <a:rPr lang="sl-SI" sz="24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24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2400" b="1" dirty="0" smtClean="0">
                <a:solidFill>
                  <a:srgbClr val="FF0000"/>
                </a:solidFill>
              </a:rPr>
              <a:t>prof. dr. Aleksandra </a:t>
            </a:r>
            <a:r>
              <a:rPr lang="sl-SI" sz="2400" b="1" dirty="0" err="1" smtClean="0">
                <a:solidFill>
                  <a:srgbClr val="FF0000"/>
                </a:solidFill>
              </a:rPr>
              <a:t>Kanjuo</a:t>
            </a:r>
            <a:r>
              <a:rPr lang="sl-SI" sz="2400" b="1" dirty="0" smtClean="0">
                <a:solidFill>
                  <a:srgbClr val="FF0000"/>
                </a:solidFill>
              </a:rPr>
              <a:t> Mrčela in dr. Miroljub Ignjatović</a:t>
            </a:r>
            <a:r>
              <a:rPr lang="sl-SI" sz="24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24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  <a:t>4. nacionalna konferenca „Novodobno suženjstvo - </a:t>
            </a:r>
            <a:r>
              <a:rPr lang="sl-SI" sz="2400" b="1" dirty="0" err="1" smtClean="0">
                <a:solidFill>
                  <a:schemeClr val="accent6">
                    <a:lumMod val="75000"/>
                  </a:schemeClr>
                </a:solidFill>
              </a:rPr>
              <a:t>prekarne</a:t>
            </a:r>
            <a: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  <a:t> oblike na trgu dela“</a:t>
            </a:r>
            <a:r>
              <a:rPr lang="sl-SI" sz="24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24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2400" b="1" dirty="0" smtClean="0">
                <a:solidFill>
                  <a:schemeClr val="accent6">
                    <a:lumMod val="75000"/>
                  </a:schemeClr>
                </a:solidFill>
              </a:rPr>
              <a:t>9.11.2016</a:t>
            </a:r>
            <a:endParaRPr lang="en-GB" sz="24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937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836712"/>
            <a:ext cx="8424936" cy="5043264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»</a:t>
            </a:r>
            <a:r>
              <a:rPr lang="en-US" sz="2800" b="1" dirty="0" smtClean="0">
                <a:solidFill>
                  <a:srgbClr val="C00000"/>
                </a:solidFill>
              </a:rPr>
              <a:t>PRECARIOUS</a:t>
            </a:r>
            <a:r>
              <a:rPr lang="en-US" sz="2800" b="1" dirty="0" smtClean="0">
                <a:solidFill>
                  <a:srgbClr val="002060"/>
                </a:solidFill>
              </a:rPr>
              <a:t>«</a:t>
            </a:r>
            <a:r>
              <a:rPr lang="sl-SI" sz="2800" dirty="0" smtClean="0">
                <a:solidFill>
                  <a:srgbClr val="002060"/>
                </a:solidFill>
              </a:rPr>
              <a:t>: analiza </a:t>
            </a:r>
            <a:r>
              <a:rPr lang="en-US" sz="2800" dirty="0" err="1" smtClean="0">
                <a:solidFill>
                  <a:srgbClr val="002060"/>
                </a:solidFill>
              </a:rPr>
              <a:t>prek</a:t>
            </a:r>
            <a:r>
              <a:rPr lang="sl-SI" sz="2800" dirty="0" smtClean="0">
                <a:solidFill>
                  <a:srgbClr val="002060"/>
                </a:solidFill>
              </a:rPr>
              <a:t>a</a:t>
            </a:r>
            <a:r>
              <a:rPr lang="en-US" sz="2800" dirty="0" err="1" smtClean="0">
                <a:solidFill>
                  <a:srgbClr val="002060"/>
                </a:solidFill>
              </a:rPr>
              <a:t>rnost</a:t>
            </a:r>
            <a:r>
              <a:rPr lang="sl-SI" sz="2800" dirty="0" smtClean="0">
                <a:solidFill>
                  <a:srgbClr val="002060"/>
                </a:solidFill>
              </a:rPr>
              <a:t>i in na</a:t>
            </a:r>
            <a:r>
              <a:rPr lang="en-US" sz="2800" dirty="0" err="1" smtClean="0">
                <a:solidFill>
                  <a:srgbClr val="002060"/>
                </a:solidFill>
              </a:rPr>
              <a:t>čin</a:t>
            </a:r>
            <a:r>
              <a:rPr lang="sl-SI" sz="2800" dirty="0" err="1" smtClean="0">
                <a:solidFill>
                  <a:srgbClr val="002060"/>
                </a:solidFill>
              </a:rPr>
              <a:t>ov</a:t>
            </a:r>
            <a:r>
              <a:rPr lang="en-US" sz="2800" dirty="0" smtClean="0">
                <a:solidFill>
                  <a:srgbClr val="002060"/>
                </a:solidFill>
              </a:rPr>
              <a:t>, </a:t>
            </a:r>
            <a:r>
              <a:rPr lang="en-US" sz="2800" dirty="0" err="1">
                <a:solidFill>
                  <a:srgbClr val="002060"/>
                </a:solidFill>
              </a:rPr>
              <a:t>kako</a:t>
            </a:r>
            <a:r>
              <a:rPr lang="en-US" sz="2800" dirty="0">
                <a:solidFill>
                  <a:srgbClr val="002060"/>
                </a:solidFill>
              </a:rPr>
              <a:t> s </a:t>
            </a:r>
            <a:r>
              <a:rPr lang="en-US" sz="2800" dirty="0" err="1">
                <a:solidFill>
                  <a:srgbClr val="002060"/>
                </a:solidFill>
              </a:rPr>
              <a:t>pomočjo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socialnega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dialoga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pripomoči</a:t>
            </a:r>
            <a:r>
              <a:rPr lang="en-US" sz="2800" dirty="0">
                <a:solidFill>
                  <a:srgbClr val="002060"/>
                </a:solidFill>
              </a:rPr>
              <a:t> k </a:t>
            </a:r>
            <a:r>
              <a:rPr lang="en-US" sz="2800" dirty="0" err="1">
                <a:solidFill>
                  <a:srgbClr val="002060"/>
                </a:solidFill>
              </a:rPr>
              <a:t>bolj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vključujočemu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trgu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delovne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sile</a:t>
            </a:r>
            <a:r>
              <a:rPr lang="en-US" sz="2800" dirty="0">
                <a:solidFill>
                  <a:srgbClr val="002060"/>
                </a:solidFill>
              </a:rPr>
              <a:t>. </a:t>
            </a:r>
            <a:endParaRPr lang="sl-SI" sz="2800" dirty="0" smtClean="0">
              <a:solidFill>
                <a:srgbClr val="002060"/>
              </a:solidFill>
            </a:endParaRPr>
          </a:p>
          <a:p>
            <a:endParaRPr lang="sl-SI" sz="2800" dirty="0" smtClean="0">
              <a:solidFill>
                <a:srgbClr val="002060"/>
              </a:solidFill>
            </a:endParaRPr>
          </a:p>
          <a:p>
            <a:r>
              <a:rPr lang="sl-SI" sz="2800" dirty="0" smtClean="0">
                <a:solidFill>
                  <a:srgbClr val="002060"/>
                </a:solidFill>
              </a:rPr>
              <a:t>P</a:t>
            </a:r>
            <a:r>
              <a:rPr lang="en-US" sz="2800" dirty="0" err="1" smtClean="0">
                <a:solidFill>
                  <a:srgbClr val="002060"/>
                </a:solidFill>
              </a:rPr>
              <a:t>rimerjaln</a:t>
            </a:r>
            <a:r>
              <a:rPr lang="sl-SI" sz="2800" dirty="0" smtClean="0">
                <a:solidFill>
                  <a:srgbClr val="002060"/>
                </a:solidFill>
              </a:rPr>
              <a:t>a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mednarodn</a:t>
            </a:r>
            <a:r>
              <a:rPr lang="sl-SI" sz="2800" dirty="0" smtClean="0">
                <a:solidFill>
                  <a:srgbClr val="002060"/>
                </a:solidFill>
              </a:rPr>
              <a:t>a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analiz</a:t>
            </a:r>
            <a:r>
              <a:rPr lang="sl-SI" sz="2800" dirty="0" smtClean="0">
                <a:solidFill>
                  <a:srgbClr val="002060"/>
                </a:solidFill>
              </a:rPr>
              <a:t>a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stanja</a:t>
            </a:r>
            <a:r>
              <a:rPr lang="en-US" sz="2800" dirty="0">
                <a:solidFill>
                  <a:srgbClr val="002060"/>
                </a:solidFill>
              </a:rPr>
              <a:t> in </a:t>
            </a:r>
            <a:r>
              <a:rPr lang="en-US" sz="2800" dirty="0" err="1">
                <a:solidFill>
                  <a:srgbClr val="002060"/>
                </a:solidFill>
              </a:rPr>
              <a:t>načinov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reševanja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prek</a:t>
            </a:r>
            <a:r>
              <a:rPr lang="sl-SI" sz="2800" dirty="0" smtClean="0">
                <a:solidFill>
                  <a:srgbClr val="002060"/>
                </a:solidFill>
              </a:rPr>
              <a:t>a</a:t>
            </a:r>
            <a:r>
              <a:rPr lang="en-US" sz="2800" dirty="0" err="1" smtClean="0">
                <a:solidFill>
                  <a:srgbClr val="002060"/>
                </a:solidFill>
              </a:rPr>
              <a:t>rnosti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v </a:t>
            </a:r>
            <a:r>
              <a:rPr lang="en-US" sz="2800" dirty="0" err="1">
                <a:solidFill>
                  <a:srgbClr val="C00000"/>
                </a:solidFill>
              </a:rPr>
              <a:t>šestih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evropskih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</a:rPr>
              <a:t>državah</a:t>
            </a:r>
            <a:r>
              <a:rPr lang="sl-SI" sz="2800" dirty="0" smtClean="0">
                <a:solidFill>
                  <a:srgbClr val="C00000"/>
                </a:solidFill>
              </a:rPr>
              <a:t> </a:t>
            </a:r>
            <a:r>
              <a:rPr lang="sl-SI" sz="2800" dirty="0" smtClean="0">
                <a:solidFill>
                  <a:srgbClr val="002060"/>
                </a:solidFill>
              </a:rPr>
              <a:t>(</a:t>
            </a:r>
            <a:r>
              <a:rPr lang="en-US" sz="2800" dirty="0" err="1" smtClean="0">
                <a:solidFill>
                  <a:srgbClr val="002060"/>
                </a:solidFill>
              </a:rPr>
              <a:t>Velika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Britanija</a:t>
            </a:r>
            <a:r>
              <a:rPr lang="en-US" sz="2800" dirty="0">
                <a:solidFill>
                  <a:srgbClr val="002060"/>
                </a:solidFill>
              </a:rPr>
              <a:t>, </a:t>
            </a:r>
            <a:r>
              <a:rPr lang="en-US" sz="2800" dirty="0" err="1">
                <a:solidFill>
                  <a:srgbClr val="002060"/>
                </a:solidFill>
              </a:rPr>
              <a:t>Francija</a:t>
            </a:r>
            <a:r>
              <a:rPr lang="en-US" sz="2800" dirty="0">
                <a:solidFill>
                  <a:srgbClr val="002060"/>
                </a:solidFill>
              </a:rPr>
              <a:t>, </a:t>
            </a:r>
            <a:r>
              <a:rPr lang="en-US" sz="2800" dirty="0" err="1">
                <a:solidFill>
                  <a:srgbClr val="002060"/>
                </a:solidFill>
              </a:rPr>
              <a:t>Nemčija</a:t>
            </a:r>
            <a:r>
              <a:rPr lang="en-US" sz="2800" dirty="0">
                <a:solidFill>
                  <a:srgbClr val="002060"/>
                </a:solidFill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</a:rPr>
              <a:t>Španija</a:t>
            </a:r>
            <a:r>
              <a:rPr lang="sl-SI" sz="2800" dirty="0" smtClean="0">
                <a:solidFill>
                  <a:srgbClr val="002060"/>
                </a:solidFill>
              </a:rPr>
              <a:t>, Slovenija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in </a:t>
            </a:r>
            <a:r>
              <a:rPr lang="en-US" sz="2800" dirty="0" err="1">
                <a:solidFill>
                  <a:srgbClr val="002060"/>
                </a:solidFill>
              </a:rPr>
              <a:t>Danska</a:t>
            </a:r>
            <a:r>
              <a:rPr lang="en-US" sz="2800" dirty="0">
                <a:solidFill>
                  <a:srgbClr val="002060"/>
                </a:solidFill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xmlns="" val="2643175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692696"/>
            <a:ext cx="7772400" cy="5043264"/>
          </a:xfrm>
        </p:spPr>
        <p:txBody>
          <a:bodyPr/>
          <a:lstStyle/>
          <a:p>
            <a:endParaRPr lang="sl-SI" sz="2800" dirty="0">
              <a:solidFill>
                <a:srgbClr val="002060"/>
              </a:solidFill>
            </a:endParaRPr>
          </a:p>
          <a:p>
            <a:r>
              <a:rPr lang="sl-SI" sz="2800" dirty="0" smtClean="0">
                <a:solidFill>
                  <a:srgbClr val="002060"/>
                </a:solidFill>
              </a:rPr>
              <a:t>Ekonomska in politična situacija v Evropi – desetletje krize, </a:t>
            </a:r>
            <a:r>
              <a:rPr lang="sl-SI" sz="2800" b="1" dirty="0" smtClean="0">
                <a:solidFill>
                  <a:srgbClr val="002060"/>
                </a:solidFill>
              </a:rPr>
              <a:t>naraščajoče revščine </a:t>
            </a:r>
            <a:r>
              <a:rPr lang="sl-SI" sz="2800" dirty="0" smtClean="0">
                <a:solidFill>
                  <a:srgbClr val="002060"/>
                </a:solidFill>
              </a:rPr>
              <a:t>zaposlenih, deregulacije in naraščanja </a:t>
            </a:r>
            <a:r>
              <a:rPr lang="sl-SI" sz="2800" b="1" dirty="0" smtClean="0">
                <a:solidFill>
                  <a:srgbClr val="002060"/>
                </a:solidFill>
              </a:rPr>
              <a:t>atipičnih oblik dela in zaposlovanja </a:t>
            </a:r>
            <a:r>
              <a:rPr lang="sl-SI" sz="2800" dirty="0" smtClean="0">
                <a:solidFill>
                  <a:srgbClr val="002060"/>
                </a:solidFill>
              </a:rPr>
              <a:t>(delovni čas, pogodbe), odpuščanja/odpravnine; sprememb v sistemih kolektivnega pogajanja, reform socialnih sistemov;</a:t>
            </a:r>
          </a:p>
          <a:p>
            <a:r>
              <a:rPr lang="sl-SI" sz="2800" dirty="0" smtClean="0">
                <a:solidFill>
                  <a:srgbClr val="002060"/>
                </a:solidFill>
              </a:rPr>
              <a:t>Vse vidnejše in bolj prisotne posledice neoliberalnega  obrata, pohod Trojke</a:t>
            </a:r>
          </a:p>
        </p:txBody>
      </p:sp>
      <p:sp>
        <p:nvSpPr>
          <p:cNvPr id="3" name="Rectangle 2"/>
          <p:cNvSpPr/>
          <p:nvPr/>
        </p:nvSpPr>
        <p:spPr>
          <a:xfrm>
            <a:off x="3419872" y="0"/>
            <a:ext cx="27061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sl-SI" b="1" dirty="0">
                <a:solidFill>
                  <a:schemeClr val="bg1"/>
                </a:solidFill>
              </a:rPr>
              <a:t>Kontekst raziskave</a:t>
            </a:r>
          </a:p>
        </p:txBody>
      </p:sp>
    </p:spTree>
    <p:extLst>
      <p:ext uri="{BB962C8B-B14F-4D97-AF65-F5344CB8AC3E}">
        <p14:creationId xmlns:p14="http://schemas.microsoft.com/office/powerpoint/2010/main" xmlns="" val="1641730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764704"/>
            <a:ext cx="8136904" cy="5043264"/>
          </a:xfrm>
        </p:spPr>
        <p:txBody>
          <a:bodyPr/>
          <a:lstStyle/>
          <a:p>
            <a:r>
              <a:rPr lang="sl-SI" sz="2400" dirty="0" smtClean="0">
                <a:solidFill>
                  <a:srgbClr val="002060"/>
                </a:solidFill>
              </a:rPr>
              <a:t>Ugotoviti, kakšna je </a:t>
            </a:r>
            <a:r>
              <a:rPr lang="sl-SI" sz="2400" dirty="0" smtClean="0">
                <a:solidFill>
                  <a:srgbClr val="C00000"/>
                </a:solidFill>
              </a:rPr>
              <a:t>vloga socialnega dialoga </a:t>
            </a:r>
            <a:r>
              <a:rPr lang="sl-SI" sz="2400" dirty="0" smtClean="0">
                <a:solidFill>
                  <a:srgbClr val="002060"/>
                </a:solidFill>
              </a:rPr>
              <a:t>v spodbujanju inkluzivnega TDS in zmanjševanja </a:t>
            </a:r>
            <a:r>
              <a:rPr lang="sl-SI" sz="2400" dirty="0" err="1" smtClean="0">
                <a:solidFill>
                  <a:srgbClr val="002060"/>
                </a:solidFill>
              </a:rPr>
              <a:t>prekarnosti</a:t>
            </a:r>
            <a:r>
              <a:rPr lang="sl-SI" sz="2400" dirty="0" smtClean="0">
                <a:solidFill>
                  <a:srgbClr val="002060"/>
                </a:solidFill>
              </a:rPr>
              <a:t>?</a:t>
            </a:r>
          </a:p>
          <a:p>
            <a:r>
              <a:rPr lang="sl-SI" sz="2400" dirty="0" err="1" smtClean="0">
                <a:solidFill>
                  <a:srgbClr val="C00000"/>
                </a:solidFill>
              </a:rPr>
              <a:t>Prekarnost</a:t>
            </a:r>
            <a:r>
              <a:rPr lang="sl-SI" sz="2400" dirty="0" smtClean="0">
                <a:solidFill>
                  <a:srgbClr val="002060"/>
                </a:solidFill>
              </a:rPr>
              <a:t>: nestandardni </a:t>
            </a:r>
            <a:r>
              <a:rPr lang="sl-SI" sz="2400" dirty="0">
                <a:solidFill>
                  <a:srgbClr val="002060"/>
                </a:solidFill>
              </a:rPr>
              <a:t>delovni čas (krajši delovni čas, mini delo, </a:t>
            </a:r>
            <a:r>
              <a:rPr lang="sl-SI" sz="2400" dirty="0" err="1">
                <a:solidFill>
                  <a:srgbClr val="002060"/>
                </a:solidFill>
              </a:rPr>
              <a:t>zero-hours</a:t>
            </a:r>
            <a:r>
              <a:rPr lang="sl-SI" sz="2400" dirty="0">
                <a:solidFill>
                  <a:srgbClr val="002060"/>
                </a:solidFill>
              </a:rPr>
              <a:t> pogodbe</a:t>
            </a:r>
            <a:r>
              <a:rPr lang="sl-SI" sz="2400" dirty="0" smtClean="0">
                <a:solidFill>
                  <a:srgbClr val="002060"/>
                </a:solidFill>
              </a:rPr>
              <a:t>); začasno </a:t>
            </a:r>
            <a:r>
              <a:rPr lang="sl-SI" sz="2400" dirty="0">
                <a:solidFill>
                  <a:srgbClr val="002060"/>
                </a:solidFill>
              </a:rPr>
              <a:t>delo (določen čas, agencijsko delo, pripravništva</a:t>
            </a:r>
            <a:r>
              <a:rPr lang="sl-SI" sz="2400" dirty="0" smtClean="0">
                <a:solidFill>
                  <a:srgbClr val="002060"/>
                </a:solidFill>
              </a:rPr>
              <a:t>); </a:t>
            </a:r>
            <a:r>
              <a:rPr lang="sl-SI" sz="2400" dirty="0" err="1" smtClean="0">
                <a:solidFill>
                  <a:srgbClr val="002060"/>
                </a:solidFill>
              </a:rPr>
              <a:t>podnajemno</a:t>
            </a:r>
            <a:r>
              <a:rPr lang="sl-SI" sz="2400" dirty="0" smtClean="0">
                <a:solidFill>
                  <a:srgbClr val="002060"/>
                </a:solidFill>
              </a:rPr>
              <a:t> </a:t>
            </a:r>
            <a:r>
              <a:rPr lang="sl-SI" sz="2400" dirty="0">
                <a:solidFill>
                  <a:srgbClr val="002060"/>
                </a:solidFill>
              </a:rPr>
              <a:t>delo (napoteni delavci, lažno samozaposleni</a:t>
            </a:r>
            <a:r>
              <a:rPr lang="sl-SI" sz="2400" dirty="0" smtClean="0">
                <a:solidFill>
                  <a:srgbClr val="002060"/>
                </a:solidFill>
              </a:rPr>
              <a:t>) + </a:t>
            </a:r>
            <a:r>
              <a:rPr lang="sl-SI" sz="2400" dirty="0" err="1">
                <a:solidFill>
                  <a:srgbClr val="002060"/>
                </a:solidFill>
              </a:rPr>
              <a:t>prekarizacija</a:t>
            </a:r>
            <a:r>
              <a:rPr lang="sl-SI" sz="2400" dirty="0">
                <a:solidFill>
                  <a:srgbClr val="002060"/>
                </a:solidFill>
              </a:rPr>
              <a:t> standardnega </a:t>
            </a:r>
            <a:r>
              <a:rPr lang="sl-SI" sz="2400" dirty="0" smtClean="0">
                <a:solidFill>
                  <a:srgbClr val="002060"/>
                </a:solidFill>
              </a:rPr>
              <a:t>dela</a:t>
            </a:r>
          </a:p>
          <a:p>
            <a:r>
              <a:rPr lang="sl-SI" sz="2400" dirty="0" smtClean="0">
                <a:solidFill>
                  <a:srgbClr val="002060"/>
                </a:solidFill>
              </a:rPr>
              <a:t>Inovacije? - </a:t>
            </a:r>
            <a:r>
              <a:rPr lang="sl-SI" sz="2400" dirty="0">
                <a:solidFill>
                  <a:srgbClr val="002060"/>
                </a:solidFill>
              </a:rPr>
              <a:t>več varnosti in integracije prožnega &amp; ustavljanje erozije </a:t>
            </a:r>
            <a:r>
              <a:rPr lang="sl-SI" sz="2400" dirty="0" smtClean="0">
                <a:solidFill>
                  <a:srgbClr val="002060"/>
                </a:solidFill>
              </a:rPr>
              <a:t>standardnega</a:t>
            </a:r>
            <a:endParaRPr lang="sl-SI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sl-SI" sz="2400" dirty="0">
              <a:solidFill>
                <a:srgbClr val="002060"/>
              </a:solidFill>
            </a:endParaRPr>
          </a:p>
          <a:p>
            <a:r>
              <a:rPr lang="sl-SI" sz="2400" dirty="0" smtClean="0">
                <a:solidFill>
                  <a:srgbClr val="C00000"/>
                </a:solidFill>
              </a:rPr>
              <a:t>Razumeti, zakaj smo priče eroziji spodobnega in naraščanju </a:t>
            </a:r>
            <a:r>
              <a:rPr lang="sl-SI" sz="2400" dirty="0" err="1" smtClean="0">
                <a:solidFill>
                  <a:srgbClr val="C00000"/>
                </a:solidFill>
              </a:rPr>
              <a:t>prekarnega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23728" y="0"/>
            <a:ext cx="5652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l-SI" b="1" dirty="0">
                <a:solidFill>
                  <a:schemeClr val="bg1"/>
                </a:solidFill>
              </a:rPr>
              <a:t>Cilji raziskave (eksplicitni in implicitni)</a:t>
            </a:r>
          </a:p>
        </p:txBody>
      </p:sp>
    </p:spTree>
    <p:extLst>
      <p:ext uri="{BB962C8B-B14F-4D97-AF65-F5344CB8AC3E}">
        <p14:creationId xmlns:p14="http://schemas.microsoft.com/office/powerpoint/2010/main" xmlns="" val="1073932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Novodobno suženjstvo</a:t>
            </a:r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3256127" cy="252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933057"/>
            <a:ext cx="3672408" cy="212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67322"/>
            <a:ext cx="185737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8207" y="1210267"/>
            <a:ext cx="25622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47864" y="566953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solidFill>
                  <a:srgbClr val="C00000"/>
                </a:solidFill>
              </a:rPr>
              <a:t>Metafore in vprašanja</a:t>
            </a:r>
            <a:endParaRPr lang="sl-SI" b="1" dirty="0">
              <a:solidFill>
                <a:srgbClr val="C00000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1562" y="4315194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Image result for human android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334867"/>
            <a:ext cx="3086715" cy="206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724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836712"/>
            <a:ext cx="8496944" cy="5259288"/>
          </a:xfrm>
        </p:spPr>
        <p:txBody>
          <a:bodyPr/>
          <a:lstStyle/>
          <a:p>
            <a:pPr marL="0" indent="0">
              <a:buNone/>
            </a:pPr>
            <a:r>
              <a:rPr lang="sl-SI" sz="2000" dirty="0" smtClean="0">
                <a:solidFill>
                  <a:srgbClr val="002060"/>
                </a:solidFill>
              </a:rPr>
              <a:t>Š</a:t>
            </a:r>
            <a:r>
              <a:rPr lang="sl-SI" sz="2000" b="1" dirty="0" smtClean="0">
                <a:solidFill>
                  <a:srgbClr val="002060"/>
                </a:solidFill>
              </a:rPr>
              <a:t>est držav</a:t>
            </a:r>
            <a:r>
              <a:rPr lang="sl-SI" sz="2000" dirty="0" smtClean="0">
                <a:solidFill>
                  <a:srgbClr val="002060"/>
                </a:solidFill>
              </a:rPr>
              <a:t> </a:t>
            </a:r>
            <a:r>
              <a:rPr lang="sl-SI" sz="2000" dirty="0" err="1" smtClean="0">
                <a:solidFill>
                  <a:srgbClr val="002060"/>
                </a:solidFill>
              </a:rPr>
              <a:t>PRECARIOUSa</a:t>
            </a:r>
            <a:endParaRPr lang="sl-SI" sz="2000" dirty="0" smtClean="0">
              <a:solidFill>
                <a:srgbClr val="002060"/>
              </a:solidFill>
            </a:endParaRPr>
          </a:p>
          <a:p>
            <a:r>
              <a:rPr lang="sl-SI" sz="2000" dirty="0">
                <a:solidFill>
                  <a:srgbClr val="002060"/>
                </a:solidFill>
              </a:rPr>
              <a:t>r</a:t>
            </a:r>
            <a:r>
              <a:rPr lang="sl-SI" sz="2000" dirty="0" smtClean="0">
                <a:solidFill>
                  <a:srgbClr val="002060"/>
                </a:solidFill>
              </a:rPr>
              <a:t>azličnih stopenj </a:t>
            </a:r>
            <a:r>
              <a:rPr lang="sl-SI" sz="2000" b="1" dirty="0" smtClean="0">
                <a:solidFill>
                  <a:srgbClr val="002060"/>
                </a:solidFill>
              </a:rPr>
              <a:t>zaposlenosti /brezposelnosti</a:t>
            </a:r>
            <a:r>
              <a:rPr lang="sl-SI" sz="2000" dirty="0" smtClean="0">
                <a:solidFill>
                  <a:srgbClr val="002060"/>
                </a:solidFill>
              </a:rPr>
              <a:t> med krizo (Nemčija – </a:t>
            </a:r>
            <a:r>
              <a:rPr lang="sl-SI" sz="2000" dirty="0">
                <a:solidFill>
                  <a:srgbClr val="002060"/>
                </a:solidFill>
              </a:rPr>
              <a:t>Š</a:t>
            </a:r>
            <a:r>
              <a:rPr lang="sl-SI" sz="2000" dirty="0" smtClean="0">
                <a:solidFill>
                  <a:srgbClr val="002060"/>
                </a:solidFill>
              </a:rPr>
              <a:t>panija);</a:t>
            </a:r>
          </a:p>
          <a:p>
            <a:r>
              <a:rPr lang="sl-SI" sz="2000" dirty="0" smtClean="0">
                <a:solidFill>
                  <a:srgbClr val="002060"/>
                </a:solidFill>
              </a:rPr>
              <a:t>Različno visokega </a:t>
            </a:r>
            <a:r>
              <a:rPr lang="sl-SI" sz="2000" b="1" dirty="0" smtClean="0">
                <a:solidFill>
                  <a:srgbClr val="002060"/>
                </a:solidFill>
              </a:rPr>
              <a:t>tveganje revščine</a:t>
            </a:r>
            <a:r>
              <a:rPr lang="sl-SI" sz="2000" dirty="0" smtClean="0">
                <a:solidFill>
                  <a:srgbClr val="002060"/>
                </a:solidFill>
              </a:rPr>
              <a:t> (Danska, Francija – VB, Španija);</a:t>
            </a:r>
          </a:p>
          <a:p>
            <a:r>
              <a:rPr lang="sl-SI" sz="2000" dirty="0" smtClean="0">
                <a:solidFill>
                  <a:srgbClr val="002060"/>
                </a:solidFill>
              </a:rPr>
              <a:t>Razlik v stopnji zmanjševanja </a:t>
            </a:r>
            <a:r>
              <a:rPr lang="sl-SI" sz="2000" b="1" dirty="0" smtClean="0">
                <a:solidFill>
                  <a:srgbClr val="002060"/>
                </a:solidFill>
              </a:rPr>
              <a:t>javnih izdatkov</a:t>
            </a:r>
            <a:r>
              <a:rPr lang="sl-SI" sz="2000" dirty="0" smtClean="0">
                <a:solidFill>
                  <a:srgbClr val="002060"/>
                </a:solidFill>
              </a:rPr>
              <a:t> (VB – Danska, Nemčija);</a:t>
            </a:r>
          </a:p>
          <a:p>
            <a:r>
              <a:rPr lang="sl-SI" sz="2000" dirty="0" smtClean="0">
                <a:solidFill>
                  <a:srgbClr val="002060"/>
                </a:solidFill>
              </a:rPr>
              <a:t>Razlik v </a:t>
            </a:r>
            <a:r>
              <a:rPr lang="sl-SI" sz="2000" b="1" dirty="0" smtClean="0">
                <a:solidFill>
                  <a:srgbClr val="002060"/>
                </a:solidFill>
              </a:rPr>
              <a:t>institucionalnem okvirju, industrijskih odnosih</a:t>
            </a:r>
          </a:p>
          <a:p>
            <a:endParaRPr lang="sl-SI" sz="2000" b="1" dirty="0" smtClean="0">
              <a:solidFill>
                <a:srgbClr val="002060"/>
              </a:solidFill>
            </a:endParaRPr>
          </a:p>
          <a:p>
            <a:endParaRPr lang="sl-SI" sz="2000" b="1" dirty="0">
              <a:solidFill>
                <a:srgbClr val="002060"/>
              </a:solidFill>
            </a:endParaRPr>
          </a:p>
          <a:p>
            <a:endParaRPr lang="sl-SI" sz="2000" b="1" dirty="0" smtClean="0">
              <a:solidFill>
                <a:srgbClr val="002060"/>
              </a:solidFill>
            </a:endParaRPr>
          </a:p>
          <a:p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094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9288" y="1124744"/>
            <a:ext cx="8640960" cy="5043264"/>
          </a:xfrm>
        </p:spPr>
        <p:txBody>
          <a:bodyPr/>
          <a:lstStyle/>
          <a:p>
            <a:pPr marL="0" indent="0">
              <a:buNone/>
            </a:pPr>
            <a:r>
              <a:rPr lang="sl-SI" sz="2800" b="1" dirty="0" smtClean="0">
                <a:solidFill>
                  <a:srgbClr val="C00000"/>
                </a:solidFill>
              </a:rPr>
              <a:t>Povsod </a:t>
            </a:r>
            <a:r>
              <a:rPr lang="sl-SI" sz="2800" dirty="0" smtClean="0">
                <a:solidFill>
                  <a:srgbClr val="002060"/>
                </a:solidFill>
              </a:rPr>
              <a:t>(trendi enaki, različne intenzitete):</a:t>
            </a:r>
          </a:p>
          <a:p>
            <a:r>
              <a:rPr lang="sl-SI" sz="2800" dirty="0">
                <a:solidFill>
                  <a:srgbClr val="002060"/>
                </a:solidFill>
              </a:rPr>
              <a:t>n</a:t>
            </a:r>
            <a:r>
              <a:rPr lang="sl-SI" sz="2800" dirty="0" smtClean="0">
                <a:solidFill>
                  <a:srgbClr val="002060"/>
                </a:solidFill>
              </a:rPr>
              <a:t>araščajoča atipičnost (</a:t>
            </a:r>
            <a:r>
              <a:rPr lang="sl-SI" sz="2800" dirty="0" err="1" smtClean="0">
                <a:solidFill>
                  <a:srgbClr val="002060"/>
                </a:solidFill>
              </a:rPr>
              <a:t>prekarizacija</a:t>
            </a:r>
            <a:r>
              <a:rPr lang="sl-SI" sz="2800" dirty="0" smtClean="0">
                <a:solidFill>
                  <a:srgbClr val="002060"/>
                </a:solidFill>
              </a:rPr>
              <a:t> standardnega</a:t>
            </a:r>
            <a:r>
              <a:rPr lang="sl-SI" sz="2800" dirty="0">
                <a:solidFill>
                  <a:srgbClr val="002060"/>
                </a:solidFill>
              </a:rPr>
              <a:t>); slaba kakovost dela; </a:t>
            </a:r>
            <a:r>
              <a:rPr lang="sl-SI" sz="2800" dirty="0" smtClean="0">
                <a:solidFill>
                  <a:srgbClr val="002060"/>
                </a:solidFill>
              </a:rPr>
              <a:t>nizka varnost </a:t>
            </a:r>
            <a:r>
              <a:rPr lang="sl-SI" sz="2800" dirty="0">
                <a:solidFill>
                  <a:srgbClr val="002060"/>
                </a:solidFill>
              </a:rPr>
              <a:t>in zdravje pri delu; </a:t>
            </a:r>
            <a:r>
              <a:rPr lang="sl-SI" sz="2800" dirty="0" err="1" smtClean="0">
                <a:solidFill>
                  <a:srgbClr val="002060"/>
                </a:solidFill>
              </a:rPr>
              <a:t>prekarnost</a:t>
            </a:r>
            <a:r>
              <a:rPr lang="sl-SI" sz="2800" dirty="0" smtClean="0">
                <a:solidFill>
                  <a:srgbClr val="002060"/>
                </a:solidFill>
              </a:rPr>
              <a:t> </a:t>
            </a:r>
            <a:r>
              <a:rPr lang="sl-SI" sz="2800" dirty="0">
                <a:solidFill>
                  <a:srgbClr val="002060"/>
                </a:solidFill>
              </a:rPr>
              <a:t>zunaj kolektivnih </a:t>
            </a:r>
            <a:r>
              <a:rPr lang="sl-SI" sz="2800" dirty="0" smtClean="0">
                <a:solidFill>
                  <a:srgbClr val="002060"/>
                </a:solidFill>
              </a:rPr>
              <a:t>pogodb; šibek </a:t>
            </a:r>
            <a:r>
              <a:rPr lang="sl-SI" sz="2800" dirty="0">
                <a:solidFill>
                  <a:srgbClr val="002060"/>
                </a:solidFill>
              </a:rPr>
              <a:t>socialni dialog, </a:t>
            </a:r>
            <a:r>
              <a:rPr lang="sl-SI" sz="2800" dirty="0" smtClean="0">
                <a:solidFill>
                  <a:srgbClr val="002060"/>
                </a:solidFill>
              </a:rPr>
              <a:t>naraščajoča dereguliranost; </a:t>
            </a:r>
            <a:r>
              <a:rPr lang="sl-SI" sz="2800" dirty="0" err="1" smtClean="0">
                <a:solidFill>
                  <a:srgbClr val="002060"/>
                </a:solidFill>
              </a:rPr>
              <a:t>deprofesionalizacija</a:t>
            </a:r>
            <a:r>
              <a:rPr lang="sl-SI" sz="2800" dirty="0">
                <a:solidFill>
                  <a:srgbClr val="002060"/>
                </a:solidFill>
              </a:rPr>
              <a:t>;</a:t>
            </a:r>
            <a:endParaRPr lang="sl-SI" sz="2800" dirty="0" smtClean="0">
              <a:solidFill>
                <a:srgbClr val="002060"/>
              </a:solidFill>
            </a:endParaRPr>
          </a:p>
          <a:p>
            <a:r>
              <a:rPr lang="sl-SI" sz="2800" dirty="0" smtClean="0">
                <a:solidFill>
                  <a:srgbClr val="002060"/>
                </a:solidFill>
              </a:rPr>
              <a:t>določen čas, lažno </a:t>
            </a:r>
            <a:r>
              <a:rPr lang="sl-SI" sz="2800" dirty="0">
                <a:solidFill>
                  <a:srgbClr val="002060"/>
                </a:solidFill>
              </a:rPr>
              <a:t>samozaposlovanje, </a:t>
            </a:r>
            <a:r>
              <a:rPr lang="sl-SI" sz="2800" dirty="0" smtClean="0">
                <a:solidFill>
                  <a:srgbClr val="002060"/>
                </a:solidFill>
              </a:rPr>
              <a:t>samozaposleni; </a:t>
            </a:r>
            <a:r>
              <a:rPr lang="sl-SI" sz="2800" dirty="0">
                <a:solidFill>
                  <a:srgbClr val="002060"/>
                </a:solidFill>
              </a:rPr>
              <a:t>mladi; </a:t>
            </a:r>
            <a:r>
              <a:rPr lang="sl-SI" sz="2800" dirty="0" smtClean="0">
                <a:solidFill>
                  <a:srgbClr val="002060"/>
                </a:solidFill>
              </a:rPr>
              <a:t>neplačana pripravništva; delo migrantov; agencijski delavci; </a:t>
            </a:r>
            <a:r>
              <a:rPr lang="sl-SI" sz="2800" dirty="0">
                <a:solidFill>
                  <a:srgbClr val="002060"/>
                </a:solidFill>
              </a:rPr>
              <a:t>„nevidni delavci“; </a:t>
            </a:r>
            <a:endParaRPr lang="sl-SI" sz="2800" dirty="0" smtClean="0">
              <a:solidFill>
                <a:srgbClr val="002060"/>
              </a:solidFill>
            </a:endParaRPr>
          </a:p>
          <a:p>
            <a:r>
              <a:rPr lang="sl-SI" sz="2800" dirty="0">
                <a:solidFill>
                  <a:srgbClr val="002060"/>
                </a:solidFill>
              </a:rPr>
              <a:t>s</a:t>
            </a:r>
            <a:r>
              <a:rPr lang="sl-SI" sz="2800" dirty="0" smtClean="0">
                <a:solidFill>
                  <a:srgbClr val="002060"/>
                </a:solidFill>
              </a:rPr>
              <a:t>ocialna </a:t>
            </a:r>
            <a:r>
              <a:rPr lang="sl-SI" sz="2800" dirty="0">
                <a:solidFill>
                  <a:srgbClr val="002060"/>
                </a:solidFill>
              </a:rPr>
              <a:t>izključenost pomembnih delov populacije </a:t>
            </a:r>
            <a:endParaRPr lang="sl-SI" sz="2800" dirty="0" smtClean="0">
              <a:solidFill>
                <a:srgbClr val="00206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969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31044137"/>
              </p:ext>
            </p:extLst>
          </p:nvPr>
        </p:nvGraphicFramePr>
        <p:xfrm>
          <a:off x="0" y="836712"/>
          <a:ext cx="9144000" cy="525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187624" y="0"/>
            <a:ext cx="7772400" cy="548680"/>
          </a:xfrm>
        </p:spPr>
        <p:txBody>
          <a:bodyPr/>
          <a:lstStyle/>
          <a:p>
            <a:r>
              <a:rPr lang="sl-SI" sz="1800" dirty="0" smtClean="0"/>
              <a:t>Delež zaposlenih v nekaterih prožnih oblikah zaposlovanja in dela, Evropa 2016, </a:t>
            </a:r>
            <a:br>
              <a:rPr lang="sl-SI" sz="1800" dirty="0" smtClean="0"/>
            </a:br>
            <a:r>
              <a:rPr lang="sl-SI" sz="1800" dirty="0" smtClean="0"/>
              <a:t>LFS, 2 četrtletje</a:t>
            </a:r>
            <a:endParaRPr lang="sl-SI" sz="1800" dirty="0"/>
          </a:p>
        </p:txBody>
      </p:sp>
      <p:sp>
        <p:nvSpPr>
          <p:cNvPr id="14" name="Down Arrow 13"/>
          <p:cNvSpPr/>
          <p:nvPr/>
        </p:nvSpPr>
        <p:spPr>
          <a:xfrm>
            <a:off x="1309210" y="1988840"/>
            <a:ext cx="72008" cy="43204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Down Arrow 14"/>
          <p:cNvSpPr/>
          <p:nvPr/>
        </p:nvSpPr>
        <p:spPr>
          <a:xfrm>
            <a:off x="1584176" y="1988840"/>
            <a:ext cx="72008" cy="43204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Down Arrow 15"/>
          <p:cNvSpPr/>
          <p:nvPr/>
        </p:nvSpPr>
        <p:spPr>
          <a:xfrm>
            <a:off x="2075384" y="1985078"/>
            <a:ext cx="72008" cy="43204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" name="Down Arrow 16"/>
          <p:cNvSpPr/>
          <p:nvPr/>
        </p:nvSpPr>
        <p:spPr>
          <a:xfrm>
            <a:off x="3806044" y="1988840"/>
            <a:ext cx="72008" cy="43204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" name="Down Arrow 17"/>
          <p:cNvSpPr/>
          <p:nvPr/>
        </p:nvSpPr>
        <p:spPr>
          <a:xfrm>
            <a:off x="4337951" y="1985078"/>
            <a:ext cx="72008" cy="43204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9" name="Down Arrow 18"/>
          <p:cNvSpPr/>
          <p:nvPr/>
        </p:nvSpPr>
        <p:spPr>
          <a:xfrm>
            <a:off x="6300192" y="1985078"/>
            <a:ext cx="72008" cy="43204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8073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1800" dirty="0" smtClean="0"/>
              <a:t>Deleži delovno aktivnih v določenih fleksibilnih oblikah dela</a:t>
            </a:r>
            <a:endParaRPr lang="sl-SI" sz="1800" dirty="0"/>
          </a:p>
        </p:txBody>
      </p:sp>
      <p:graphicFrame>
        <p:nvGraphicFramePr>
          <p:cNvPr id="3" name="Chart 2"/>
          <p:cNvGraphicFramePr/>
          <p:nvPr>
            <p:extLst/>
          </p:nvPr>
        </p:nvGraphicFramePr>
        <p:xfrm>
          <a:off x="0" y="836712"/>
          <a:ext cx="9036496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68836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-20824"/>
            <a:ext cx="7772400" cy="548680"/>
          </a:xfrm>
        </p:spPr>
        <p:txBody>
          <a:bodyPr/>
          <a:lstStyle/>
          <a:p>
            <a:r>
              <a:rPr lang="sl-SI" sz="2400" dirty="0" smtClean="0"/>
              <a:t>Mesečni dohodki po </a:t>
            </a:r>
            <a:r>
              <a:rPr lang="sl-SI" sz="2400" dirty="0" err="1" smtClean="0"/>
              <a:t>decilih</a:t>
            </a:r>
            <a:r>
              <a:rPr lang="sl-SI" sz="2400" dirty="0" smtClean="0"/>
              <a:t> za nekatere oblike zaposlitve</a:t>
            </a:r>
            <a:endParaRPr lang="sl-SI" sz="24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5004048" y="838200"/>
          <a:ext cx="4211960" cy="5183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0" y="980728"/>
          <a:ext cx="4355976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3455826" y="6093296"/>
            <a:ext cx="2521598" cy="225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l-SI" sz="7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Vir</a:t>
            </a:r>
            <a:r>
              <a:rPr lang="en-GB" sz="7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Eurostat LFS Data for Slovenia (LFS 2011), </a:t>
            </a:r>
            <a:r>
              <a:rPr lang="sl-SI" sz="7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lastni izračuni</a:t>
            </a:r>
          </a:p>
        </p:txBody>
      </p:sp>
      <p:sp>
        <p:nvSpPr>
          <p:cNvPr id="8" name="Rectangle 7"/>
          <p:cNvSpPr/>
          <p:nvPr/>
        </p:nvSpPr>
        <p:spPr>
          <a:xfrm>
            <a:off x="136172" y="732064"/>
            <a:ext cx="4572000" cy="27815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sl-SI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Dohodek 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l-SI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sl-SI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decilih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l-SI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 zaposlene za nedoločen in določen čas </a:t>
            </a:r>
            <a:r>
              <a:rPr lang="sl-SI" sz="105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105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Sloveni</a:t>
            </a:r>
            <a:r>
              <a:rPr lang="sl-SI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2011</a:t>
            </a:r>
            <a:endParaRPr lang="sl-SI" sz="105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16625" y="639153"/>
            <a:ext cx="4572000" cy="4639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sl-SI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Dohodek 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l-SI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sl-SI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decilih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l-SI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 zaposlene s polnim in skrajšanim delovnim časom v Sloveniji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2011</a:t>
            </a:r>
            <a:endParaRPr lang="sl-SI" sz="105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846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0"/>
            <a:ext cx="8064896" cy="548680"/>
          </a:xfrm>
        </p:spPr>
        <p:txBody>
          <a:bodyPr/>
          <a:lstStyle/>
          <a:p>
            <a:r>
              <a:rPr lang="sl-SI" sz="2000" dirty="0" smtClean="0"/>
              <a:t>Stopnje tveganja revščine po določenih oblikah zaposlitve in dela </a:t>
            </a:r>
            <a:endParaRPr lang="sl-SI" sz="2000" dirty="0"/>
          </a:p>
        </p:txBody>
      </p:sp>
      <p:graphicFrame>
        <p:nvGraphicFramePr>
          <p:cNvPr id="3" name="Chart 2"/>
          <p:cNvGraphicFramePr/>
          <p:nvPr>
            <p:extLst/>
          </p:nvPr>
        </p:nvGraphicFramePr>
        <p:xfrm>
          <a:off x="179512" y="764704"/>
          <a:ext cx="885698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1987" y="6042193"/>
            <a:ext cx="2448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smtClean="0"/>
              <a:t>Vir: </a:t>
            </a:r>
            <a:r>
              <a:rPr lang="en-GB" sz="1000" smtClean="0"/>
              <a:t>Eurostat(SILC</a:t>
            </a:r>
            <a:r>
              <a:rPr lang="en-GB" sz="1000"/>
              <a:t>) </a:t>
            </a:r>
            <a:r>
              <a:rPr lang="en-GB" sz="1000" smtClean="0"/>
              <a:t>201</a:t>
            </a:r>
            <a:r>
              <a:rPr lang="sl-SI" sz="1000" smtClean="0"/>
              <a:t>6</a:t>
            </a:r>
            <a:r>
              <a:rPr lang="en-GB" sz="1000" smtClean="0"/>
              <a:t>, </a:t>
            </a:r>
            <a:r>
              <a:rPr lang="en-GB" sz="1000"/>
              <a:t>*</a:t>
            </a:r>
            <a:r>
              <a:rPr lang="en-GB" sz="1000" smtClean="0"/>
              <a:t>S</a:t>
            </a:r>
            <a:r>
              <a:rPr lang="sl-SI" sz="1000" smtClean="0"/>
              <a:t>U</a:t>
            </a:r>
            <a:r>
              <a:rPr lang="en-GB" sz="1000" smtClean="0"/>
              <a:t>RS</a:t>
            </a:r>
            <a:endParaRPr lang="sl-SI" sz="1000" dirty="0"/>
          </a:p>
        </p:txBody>
      </p:sp>
    </p:spTree>
    <p:extLst>
      <p:ext uri="{BB962C8B-B14F-4D97-AF65-F5344CB8AC3E}">
        <p14:creationId xmlns:p14="http://schemas.microsoft.com/office/powerpoint/2010/main" xmlns="" val="286609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0"/>
            <a:ext cx="7772400" cy="548680"/>
          </a:xfrm>
        </p:spPr>
        <p:txBody>
          <a:bodyPr/>
          <a:lstStyle/>
          <a:p>
            <a:r>
              <a:rPr lang="sl-SI" sz="1800" dirty="0"/>
              <a:t>Delež mladih zaposlenih </a:t>
            </a:r>
            <a:r>
              <a:rPr lang="sl-SI" sz="1800" dirty="0" smtClean="0"/>
              <a:t>za določen čas med </a:t>
            </a:r>
            <a:r>
              <a:rPr lang="sl-SI" sz="1800" dirty="0"/>
              <a:t>delovno aktivnimi mladimi (15-24</a:t>
            </a:r>
            <a:r>
              <a:rPr lang="sl-SI" sz="1800" dirty="0" smtClean="0"/>
              <a:t>), LFS 2016, 2.četrtletje</a:t>
            </a:r>
            <a:endParaRPr lang="sl-SI" sz="180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0" y="1196752"/>
          <a:ext cx="91440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3" y="6021288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dirty="0" smtClean="0"/>
              <a:t>Vir: Eurostat 2016, LFS</a:t>
            </a:r>
            <a:endParaRPr lang="sl-SI" sz="1000" dirty="0"/>
          </a:p>
        </p:txBody>
      </p:sp>
    </p:spTree>
    <p:extLst>
      <p:ext uri="{BB962C8B-B14F-4D97-AF65-F5344CB8AC3E}">
        <p14:creationId xmlns:p14="http://schemas.microsoft.com/office/powerpoint/2010/main" xmlns="" val="268570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2000" dirty="0" smtClean="0"/>
              <a:t>Stopnje tveganja revščine med delovno aktivnimi, po starosti</a:t>
            </a:r>
            <a:endParaRPr lang="sl-SI" sz="200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251520" y="764704"/>
          <a:ext cx="864096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3" y="6021288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dirty="0" smtClean="0"/>
              <a:t>Vir: Eurostat 2016</a:t>
            </a:r>
            <a:endParaRPr lang="sl-SI" sz="1000" dirty="0"/>
          </a:p>
        </p:txBody>
      </p:sp>
    </p:spTree>
    <p:extLst>
      <p:ext uri="{BB962C8B-B14F-4D97-AF65-F5344CB8AC3E}">
        <p14:creationId xmlns:p14="http://schemas.microsoft.com/office/powerpoint/2010/main" xmlns="" val="254412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2000" dirty="0" smtClean="0"/>
              <a:t>Primerjava: </a:t>
            </a:r>
            <a:r>
              <a:rPr lang="en-GB" sz="2000" dirty="0" smtClean="0"/>
              <a:t>Dele</a:t>
            </a:r>
            <a:r>
              <a:rPr lang="sl-SI" sz="2000" dirty="0" smtClean="0"/>
              <a:t>ž študentskega dela – stopnja tveganja revščine med mladimi (15-24)</a:t>
            </a:r>
            <a:endParaRPr lang="sl-SI" sz="2000" dirty="0"/>
          </a:p>
        </p:txBody>
      </p:sp>
      <p:graphicFrame>
        <p:nvGraphicFramePr>
          <p:cNvPr id="6" name="Chart 5"/>
          <p:cNvGraphicFramePr/>
          <p:nvPr>
            <p:extLst/>
          </p:nvPr>
        </p:nvGraphicFramePr>
        <p:xfrm>
          <a:off x="395536" y="1052736"/>
          <a:ext cx="849694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6093296"/>
            <a:ext cx="414979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750" dirty="0"/>
              <a:t>Vir: SURS, ADS/ANP (Aktivno in neaktivno prebivalstvo) </a:t>
            </a:r>
          </a:p>
        </p:txBody>
      </p:sp>
    </p:spTree>
    <p:extLst>
      <p:ext uri="{BB962C8B-B14F-4D97-AF65-F5344CB8AC3E}">
        <p14:creationId xmlns:p14="http://schemas.microsoft.com/office/powerpoint/2010/main" xmlns="" val="161372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692696"/>
            <a:ext cx="8892480" cy="5043264"/>
          </a:xfrm>
        </p:spPr>
        <p:txBody>
          <a:bodyPr/>
          <a:lstStyle/>
          <a:p>
            <a:pPr marL="0" indent="0" algn="ctr">
              <a:buNone/>
            </a:pPr>
            <a:r>
              <a:rPr lang="sl-SI" b="1" dirty="0" smtClean="0"/>
              <a:t>Mladi </a:t>
            </a:r>
          </a:p>
          <a:p>
            <a:pPr marL="0" indent="0">
              <a:buNone/>
            </a:pPr>
            <a:r>
              <a:rPr lang="sl-SI" dirty="0" smtClean="0"/>
              <a:t>Negotovost, brezperspektivnost, (ne)prehodi iz izobraževanja v delo, prelaganje življenja, rušenje profesionalnih standardov, izkoriščanje (plača, pogoji, delovni čas), </a:t>
            </a:r>
            <a:r>
              <a:rPr lang="sl-SI" dirty="0" err="1" smtClean="0"/>
              <a:t>rezignacija</a:t>
            </a:r>
            <a:r>
              <a:rPr lang="sl-SI" dirty="0" smtClean="0"/>
              <a:t>, kratkoročne </a:t>
            </a:r>
            <a:r>
              <a:rPr lang="sl-SI" dirty="0" err="1" smtClean="0"/>
              <a:t>preživetvene</a:t>
            </a:r>
            <a:r>
              <a:rPr lang="sl-SI" dirty="0" smtClean="0"/>
              <a:t> strategije) </a:t>
            </a:r>
          </a:p>
          <a:p>
            <a:pPr marL="0" indent="0">
              <a:buNone/>
            </a:pPr>
            <a:r>
              <a:rPr lang="sl-SI" dirty="0" smtClean="0"/>
              <a:t>+ </a:t>
            </a:r>
            <a:r>
              <a:rPr lang="sl-SI" b="1" dirty="0" smtClean="0"/>
              <a:t>mala, a pomembna skupina upornikov</a:t>
            </a:r>
          </a:p>
          <a:p>
            <a:pPr marL="0" indent="0">
              <a:buNone/>
            </a:pPr>
            <a:r>
              <a:rPr lang="sl-SI" b="1" dirty="0" smtClean="0"/>
              <a:t>Inovacija – Sindikat ‚Mladi +‘ in Sindikat </a:t>
            </a:r>
            <a:r>
              <a:rPr lang="sl-SI" b="1" dirty="0" err="1"/>
              <a:t>p</a:t>
            </a:r>
            <a:r>
              <a:rPr lang="sl-SI" b="1" dirty="0" err="1" smtClean="0"/>
              <a:t>rekarnih</a:t>
            </a:r>
            <a:r>
              <a:rPr lang="sl-SI" b="1" dirty="0" smtClean="0"/>
              <a:t> delavcev</a:t>
            </a:r>
            <a:endParaRPr lang="sl-SI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2800" dirty="0" smtClean="0"/>
              <a:t/>
            </a:r>
            <a:br>
              <a:rPr lang="sl-SI" sz="2800" dirty="0" smtClean="0"/>
            </a:br>
            <a:r>
              <a:rPr lang="sl-SI" sz="2800" dirty="0" smtClean="0"/>
              <a:t>Slovenija</a:t>
            </a:r>
            <a:r>
              <a:rPr lang="sl-SI" sz="2800" dirty="0"/>
              <a:t/>
            </a:r>
            <a:br>
              <a:rPr lang="sl-SI" sz="2800" dirty="0"/>
            </a:br>
            <a:endParaRPr lang="sl-SI" sz="2800" dirty="0"/>
          </a:p>
        </p:txBody>
      </p:sp>
    </p:spTree>
    <p:extLst>
      <p:ext uri="{BB962C8B-B14F-4D97-AF65-F5344CB8AC3E}">
        <p14:creationId xmlns:p14="http://schemas.microsoft.com/office/powerpoint/2010/main" xmlns="" val="3071872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043264"/>
          </a:xfrm>
        </p:spPr>
        <p:txBody>
          <a:bodyPr/>
          <a:lstStyle/>
          <a:p>
            <a:pPr marL="0" indent="0">
              <a:buNone/>
            </a:pPr>
            <a:r>
              <a:rPr lang="sl-SI" b="1" dirty="0" smtClean="0"/>
              <a:t>Novinarji in drugi (manj vidni) medijski delavci </a:t>
            </a:r>
          </a:p>
          <a:p>
            <a:endParaRPr lang="sl-SI" dirty="0"/>
          </a:p>
          <a:p>
            <a:r>
              <a:rPr lang="sl-SI" dirty="0" smtClean="0"/>
              <a:t>Tehnološke spremembe, </a:t>
            </a:r>
            <a:r>
              <a:rPr lang="sl-SI" dirty="0"/>
              <a:t>lastniške </a:t>
            </a:r>
            <a:r>
              <a:rPr lang="sl-SI" dirty="0" smtClean="0"/>
              <a:t>spremembe</a:t>
            </a:r>
          </a:p>
          <a:p>
            <a:r>
              <a:rPr lang="sl-SI" dirty="0" smtClean="0"/>
              <a:t>profesionalna kultura in etika (novinarskega) dela – </a:t>
            </a:r>
            <a:r>
              <a:rPr lang="sl-SI" dirty="0" err="1" smtClean="0"/>
              <a:t>deprofesionalizacija</a:t>
            </a:r>
            <a:r>
              <a:rPr lang="sl-SI" dirty="0" smtClean="0"/>
              <a:t> (v širšem in ožjem pomenu)</a:t>
            </a:r>
          </a:p>
          <a:p>
            <a:r>
              <a:rPr lang="sl-SI" dirty="0" smtClean="0"/>
              <a:t>Poslabševanje socialne varnosti in povečevanje stresa</a:t>
            </a:r>
          </a:p>
          <a:p>
            <a:r>
              <a:rPr lang="sl-SI" dirty="0" smtClean="0"/>
              <a:t>Dosežek socialnega dialoga – dolgotrajno popravljanje nezakonitega stanja na RTV</a:t>
            </a:r>
            <a:endParaRPr lang="sl-SI" dirty="0"/>
          </a:p>
          <a:p>
            <a:endParaRPr lang="sl-SI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6731"/>
            <a:ext cx="7772400" cy="548680"/>
          </a:xfrm>
        </p:spPr>
        <p:txBody>
          <a:bodyPr/>
          <a:lstStyle/>
          <a:p>
            <a:r>
              <a:rPr lang="sl-SI" sz="2800" dirty="0" smtClean="0"/>
              <a:t>Slovenija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1893418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620688"/>
            <a:ext cx="8640960" cy="5043264"/>
          </a:xfrm>
        </p:spPr>
        <p:txBody>
          <a:bodyPr/>
          <a:lstStyle/>
          <a:p>
            <a:pPr marL="0" indent="0" algn="ctr">
              <a:buNone/>
            </a:pPr>
            <a:r>
              <a:rPr lang="sl-SI" b="1" dirty="0" smtClean="0"/>
              <a:t>Trgovina</a:t>
            </a:r>
          </a:p>
          <a:p>
            <a:endParaRPr lang="sl-SI" sz="2800" dirty="0"/>
          </a:p>
          <a:p>
            <a:r>
              <a:rPr lang="sl-SI" sz="2800" dirty="0" smtClean="0"/>
              <a:t>Privatizacija in tuje verige</a:t>
            </a:r>
          </a:p>
          <a:p>
            <a:r>
              <a:rPr lang="sl-SI" sz="2800" dirty="0" smtClean="0"/>
              <a:t>Težko delo in slabe plače</a:t>
            </a:r>
          </a:p>
          <a:p>
            <a:r>
              <a:rPr lang="sl-SI" sz="2800" dirty="0" smtClean="0"/>
              <a:t>Problem delovnega časa –intenziven „skrajšan“ delovni čas (s socialnimi posledicami) , neplačane nadure</a:t>
            </a:r>
          </a:p>
          <a:p>
            <a:r>
              <a:rPr lang="sl-SI" sz="2800" dirty="0" err="1" smtClean="0"/>
              <a:t>Deprofesionalizacija</a:t>
            </a:r>
            <a:r>
              <a:rPr lang="sl-SI" sz="2800" dirty="0" smtClean="0"/>
              <a:t>, strah </a:t>
            </a:r>
          </a:p>
          <a:p>
            <a:r>
              <a:rPr lang="sl-SI" sz="2800" dirty="0" smtClean="0"/>
              <a:t>Sindikalne „inovacije“ – obliži na rane (</a:t>
            </a:r>
            <a:r>
              <a:rPr lang="sl-SI" sz="2800" dirty="0" err="1" smtClean="0"/>
              <a:t>antistresni</a:t>
            </a:r>
            <a:r>
              <a:rPr lang="sl-SI" sz="2800" dirty="0" smtClean="0"/>
              <a:t> programi, garancije za kredite), namesto boja za pravice – podpora individualnim strategijam preživetja namesto boja za varna delovna mesta in dostojne plače</a:t>
            </a:r>
            <a:endParaRPr lang="sl-SI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9592" y="7571"/>
            <a:ext cx="7772400" cy="548680"/>
          </a:xfrm>
        </p:spPr>
        <p:txBody>
          <a:bodyPr/>
          <a:lstStyle/>
          <a:p>
            <a:r>
              <a:rPr lang="sl-SI" sz="2800" dirty="0" smtClean="0"/>
              <a:t>Slovenija</a:t>
            </a:r>
            <a:endParaRPr lang="sl-SI" sz="2800" dirty="0"/>
          </a:p>
        </p:txBody>
      </p:sp>
    </p:spTree>
    <p:extLst>
      <p:ext uri="{BB962C8B-B14F-4D97-AF65-F5344CB8AC3E}">
        <p14:creationId xmlns:p14="http://schemas.microsoft.com/office/powerpoint/2010/main" xmlns="" val="3238820954"/>
      </p:ext>
    </p:extLst>
  </p:cSld>
  <p:clrMapOvr>
    <a:masterClrMapping/>
  </p:clrMapOvr>
</p:sld>
</file>

<file path=ppt/theme/theme1.xml><?xml version="1.0" encoding="utf-8"?>
<a:theme xmlns:a="http://schemas.openxmlformats.org/drawingml/2006/main" name="CPOČV (FDV) ang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CPOČV (FDV) ang</Template>
  <TotalTime>1332</TotalTime>
  <Words>660</Words>
  <Application>Microsoft Office PowerPoint</Application>
  <PresentationFormat>Diaprojekcija na zaslonu (4:3)</PresentationFormat>
  <Paragraphs>73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17</vt:i4>
      </vt:variant>
    </vt:vector>
  </HeadingPairs>
  <TitlesOfParts>
    <vt:vector size="18" baseType="lpstr">
      <vt:lpstr>CPOČV (FDV) ang</vt:lpstr>
      <vt:lpstr>     Zmanjševanje prekarnega dela v Evropi skozi socialni dialog?  prof. dr. Aleksandra Kanjuo Mrčela in dr. Miroljub Ignjatović  4. nacionalna konferenca „Novodobno suženjstvo - prekarne oblike na trgu dela“  9.11.2016</vt:lpstr>
      <vt:lpstr>Diapozitiv 2</vt:lpstr>
      <vt:lpstr>Diapozitiv 3</vt:lpstr>
      <vt:lpstr>Diapozitiv 4</vt:lpstr>
      <vt:lpstr>Novodobno suženjstvo</vt:lpstr>
      <vt:lpstr>Diapozitiv 6</vt:lpstr>
      <vt:lpstr>Diapozitiv 7</vt:lpstr>
      <vt:lpstr>Delež zaposlenih v nekaterih prožnih oblikah zaposlovanja in dela, Evropa 2016,  LFS, 2 četrtletje</vt:lpstr>
      <vt:lpstr>Deleži delovno aktivnih v določenih fleksibilnih oblikah dela</vt:lpstr>
      <vt:lpstr>Mesečni dohodki po decilih za nekatere oblike zaposlitve</vt:lpstr>
      <vt:lpstr>Stopnje tveganja revščine po določenih oblikah zaposlitve in dela </vt:lpstr>
      <vt:lpstr>Delež mladih zaposlenih za določen čas med delovno aktivnimi mladimi (15-24), LFS 2016, 2.četrtletje</vt:lpstr>
      <vt:lpstr>Stopnje tveganja revščine med delovno aktivnimi, po starosti</vt:lpstr>
      <vt:lpstr>Primerjava: Delež študentskega dela – stopnja tveganja revščine med mladimi (15-24)</vt:lpstr>
      <vt:lpstr> Slovenija </vt:lpstr>
      <vt:lpstr>Slovenija</vt:lpstr>
      <vt:lpstr>Slovenija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 prožnosti do prekernosti:   spremembe na trgu delovne sile na začetku 21. stoletja</dc:title>
  <dc:creator>Miroljub Ignjatović</dc:creator>
  <cp:lastModifiedBy>Geisha</cp:lastModifiedBy>
  <cp:revision>104</cp:revision>
  <cp:lastPrinted>2016-11-09T12:50:30Z</cp:lastPrinted>
  <dcterms:created xsi:type="dcterms:W3CDTF">2014-10-20T10:46:44Z</dcterms:created>
  <dcterms:modified xsi:type="dcterms:W3CDTF">2017-01-09T11:09:53Z</dcterms:modified>
</cp:coreProperties>
</file>